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4" r:id="rId3"/>
    <p:sldId id="290" r:id="rId4"/>
    <p:sldId id="265" r:id="rId5"/>
    <p:sldId id="266" r:id="rId6"/>
    <p:sldId id="267" r:id="rId7"/>
    <p:sldId id="268" r:id="rId8"/>
    <p:sldId id="269" r:id="rId9"/>
    <p:sldId id="288" r:id="rId10"/>
    <p:sldId id="258" r:id="rId11"/>
    <p:sldId id="263" r:id="rId12"/>
    <p:sldId id="257" r:id="rId13"/>
    <p:sldId id="261" r:id="rId14"/>
    <p:sldId id="262" r:id="rId15"/>
    <p:sldId id="270" r:id="rId16"/>
    <p:sldId id="271" r:id="rId17"/>
    <p:sldId id="272" r:id="rId18"/>
    <p:sldId id="273" r:id="rId19"/>
    <p:sldId id="274" r:id="rId20"/>
    <p:sldId id="282" r:id="rId21"/>
    <p:sldId id="283" r:id="rId22"/>
    <p:sldId id="284" r:id="rId23"/>
    <p:sldId id="285" r:id="rId24"/>
    <p:sldId id="286" r:id="rId25"/>
    <p:sldId id="287" r:id="rId26"/>
    <p:sldId id="289" r:id="rId27"/>
    <p:sldId id="291" r:id="rId28"/>
    <p:sldId id="275" r:id="rId29"/>
    <p:sldId id="276" r:id="rId30"/>
    <p:sldId id="277" r:id="rId31"/>
    <p:sldId id="278" r:id="rId32"/>
    <p:sldId id="279" r:id="rId33"/>
    <p:sldId id="280" r:id="rId34"/>
    <p:sldId id="281"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1" d="100"/>
          <a:sy n="91" d="100"/>
        </p:scale>
        <p:origin x="-324"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8112775-8C27-42A4-A84B-BBFB23EF60DB}" type="datetimeFigureOut">
              <a:rPr lang="en-US"/>
              <a:pPr>
                <a:defRPr/>
              </a:pPr>
              <a:t>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A02BFE-F242-489F-A53B-C0AF6D5B434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DC6FAA-45F3-4796-B0CC-D62E51D93EC5}" type="datetimeFigureOut">
              <a:rPr lang="en-US"/>
              <a:pPr>
                <a:defRPr/>
              </a:pPr>
              <a:t>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E66207-E910-421B-A3E5-60F39080105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5C3F54D-E3AD-40FA-8186-7055E16D0C7A}" type="datetimeFigureOut">
              <a:rPr lang="en-US"/>
              <a:pPr>
                <a:defRPr/>
              </a:pPr>
              <a:t>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1BAB7B-DE95-47CC-8227-11652355387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74787CC-76A1-4EB8-9929-4A7C2CADC530}" type="datetimeFigureOut">
              <a:rPr lang="en-US"/>
              <a:pPr>
                <a:defRPr/>
              </a:pPr>
              <a:t>2/1/2012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762A52-B2E9-4778-B9CE-E91A61989EC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4F381D7-1744-4543-9F04-7768B815FD37}" type="datetimeFigureOut">
              <a:rPr lang="en-US"/>
              <a:pPr>
                <a:defRPr/>
              </a:pPr>
              <a:t>2/1/2012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99296EE-051F-4F21-8694-EEA21FFDE92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B9957EE-C9BC-4462-B956-8FD3BA0BD2C9}" type="datetimeFigureOut">
              <a:rPr lang="en-US"/>
              <a:pPr>
                <a:defRPr/>
              </a:pPr>
              <a:t>2/1/2012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C56E35B-09AC-4575-ABBF-A38CA006746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1310BAC-628B-4390-B2EC-A23B8AC523E8}" type="datetimeFigureOut">
              <a:rPr lang="en-US"/>
              <a:pPr>
                <a:defRPr/>
              </a:pPr>
              <a:t>2/1/2012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80B47AF-F267-4410-951A-8B4F3EF6F7F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109681-C112-4BA3-A43F-FB0FA8DF1315}" type="datetimeFigureOut">
              <a:rPr lang="en-US"/>
              <a:pPr>
                <a:defRPr/>
              </a:pPr>
              <a:t>2/1/2012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460731A-CCB1-486D-BAE1-207BF35EC3F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5F30A1-8622-43C2-AEA2-0ACBA635E28A}" type="datetimeFigureOut">
              <a:rPr lang="en-US"/>
              <a:pPr>
                <a:defRPr/>
              </a:pPr>
              <a:t>2/1/2012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A526BD3-97E7-4D9C-B939-F8D3ED1724D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455FCD-7494-4D8E-84CC-B18E8C1BC7BA}" type="datetimeFigureOut">
              <a:rPr lang="en-US"/>
              <a:pPr>
                <a:defRPr/>
              </a:pPr>
              <a:t>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5FC3636-4472-48D5-9D4C-2EDE7A98699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E5D69BA-7E12-4038-AF18-2E4749EC2197}" type="datetimeFigureOut">
              <a:rPr lang="en-US"/>
              <a:pPr>
                <a:defRPr/>
              </a:pPr>
              <a:t>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27992E-E661-40BA-A8A0-614E9C7E4F0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99BC291-C5FE-41A3-9F57-51AC36AEB9C9}" type="datetimeFigureOut">
              <a:rPr lang="en-US"/>
              <a:pPr>
                <a:defRPr/>
              </a:pPr>
              <a:t>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369C20C-E000-4D99-AA34-802F4F0369B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en.wikipedia.org/wiki/File:Community-based_savings_bank_in_Cambodia.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amazon.com/gp/reader/052595189X/ref=sib_dp_p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n.wikipedia.org/wiki/File:Riskpremium1.pn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en.wikipedia.org/wiki/File:Riskpremium2.pn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en.wikipedia.org/wiki/File:Riskpremium3.p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sv-SE" dirty="0" err="1" smtClean="0"/>
              <a:t>Development</a:t>
            </a:r>
            <a:r>
              <a:rPr lang="sv-SE" dirty="0" smtClean="0"/>
              <a:t> </a:t>
            </a:r>
            <a:r>
              <a:rPr lang="sv-SE" dirty="0" err="1" smtClean="0"/>
              <a:t>Economics</a:t>
            </a:r>
            <a:r>
              <a:rPr lang="sv-SE" dirty="0" smtClean="0"/>
              <a:t> </a:t>
            </a:r>
            <a:br>
              <a:rPr lang="sv-SE" dirty="0" smtClean="0"/>
            </a:br>
            <a:r>
              <a:rPr lang="sv-SE" dirty="0" smtClean="0"/>
              <a:t>ECON 4915 </a:t>
            </a:r>
            <a:br>
              <a:rPr lang="sv-SE" dirty="0" smtClean="0"/>
            </a:br>
            <a:r>
              <a:rPr lang="sv-SE" dirty="0" err="1" smtClean="0"/>
              <a:t>Lecture</a:t>
            </a:r>
            <a:r>
              <a:rPr lang="sv-SE" dirty="0" smtClean="0"/>
              <a:t> 3</a:t>
            </a:r>
            <a:br>
              <a:rPr lang="sv-SE" dirty="0" smtClean="0"/>
            </a:br>
            <a:endParaRPr lang="en-US" dirty="0"/>
          </a:p>
        </p:txBody>
      </p:sp>
      <p:sp>
        <p:nvSpPr>
          <p:cNvPr id="13314" name="Subtitle 2"/>
          <p:cNvSpPr>
            <a:spLocks noGrp="1"/>
          </p:cNvSpPr>
          <p:nvPr>
            <p:ph type="subTitle" idx="1"/>
          </p:nvPr>
        </p:nvSpPr>
        <p:spPr>
          <a:xfrm>
            <a:off x="1403350" y="3500438"/>
            <a:ext cx="6400800" cy="1752600"/>
          </a:xfrm>
        </p:spPr>
        <p:txBody>
          <a:bodyPr/>
          <a:lstStyle/>
          <a:p>
            <a:pPr eaLnBrk="1" hangingPunct="1"/>
            <a:r>
              <a:rPr lang="sv-SE" smtClean="0">
                <a:solidFill>
                  <a:srgbClr val="898989"/>
                </a:solidFill>
              </a:rPr>
              <a:t>Andreas Kotsadam</a:t>
            </a:r>
          </a:p>
          <a:p>
            <a:pPr eaLnBrk="1" hangingPunct="1"/>
            <a:r>
              <a:rPr lang="sv-SE" smtClean="0">
                <a:solidFill>
                  <a:srgbClr val="898989"/>
                </a:solidFill>
              </a:rPr>
              <a:t>Room 1038 </a:t>
            </a:r>
            <a:endParaRPr lang="sv-SE" smtClean="0">
              <a:solidFill>
                <a:schemeClr val="accent2"/>
              </a:solidFill>
            </a:endParaRPr>
          </a:p>
          <a:p>
            <a:pPr eaLnBrk="1" hangingPunct="1"/>
            <a:r>
              <a:rPr lang="sv-SE" smtClean="0">
                <a:solidFill>
                  <a:srgbClr val="898989"/>
                </a:solidFill>
              </a:rPr>
              <a:t>Andreas.Kotsadam@econ.uio.no</a:t>
            </a:r>
            <a:endParaRPr lang="en-US" smtClean="0">
              <a:solidFill>
                <a:srgbClr val="89898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sv-SE" smtClean="0"/>
              <a:t>Outline</a:t>
            </a:r>
            <a:endParaRPr lang="en-US" smtClean="0"/>
          </a:p>
        </p:txBody>
      </p:sp>
      <p:sp>
        <p:nvSpPr>
          <p:cNvPr id="14338" name="Content Placeholder 2"/>
          <p:cNvSpPr>
            <a:spLocks noGrp="1"/>
          </p:cNvSpPr>
          <p:nvPr>
            <p:ph idx="1"/>
          </p:nvPr>
        </p:nvSpPr>
        <p:spPr/>
        <p:txBody>
          <a:bodyPr/>
          <a:lstStyle/>
          <a:p>
            <a:pPr eaLnBrk="1" hangingPunct="1"/>
            <a:r>
              <a:rPr lang="sv-SE" dirty="0" smtClean="0"/>
              <a:t>Class </a:t>
            </a:r>
            <a:r>
              <a:rPr lang="sv-SE" dirty="0" err="1" smtClean="0"/>
              <a:t>assistants</a:t>
            </a:r>
            <a:endParaRPr lang="sv-SE" dirty="0" smtClean="0"/>
          </a:p>
          <a:p>
            <a:pPr eaLnBrk="1" hangingPunct="1"/>
            <a:r>
              <a:rPr lang="sv-SE" dirty="0" err="1" smtClean="0"/>
              <a:t>Updated</a:t>
            </a:r>
            <a:r>
              <a:rPr lang="sv-SE" dirty="0" smtClean="0"/>
              <a:t> </a:t>
            </a:r>
            <a:r>
              <a:rPr lang="sv-SE" dirty="0" err="1" smtClean="0"/>
              <a:t>reading</a:t>
            </a:r>
            <a:r>
              <a:rPr lang="sv-SE" dirty="0" smtClean="0"/>
              <a:t> plan</a:t>
            </a:r>
            <a:endParaRPr lang="sv-SE" dirty="0" smtClean="0"/>
          </a:p>
          <a:p>
            <a:pPr eaLnBrk="1" hangingPunct="1"/>
            <a:r>
              <a:rPr lang="sv-SE" dirty="0" err="1" smtClean="0"/>
              <a:t>Possible</a:t>
            </a:r>
            <a:r>
              <a:rPr lang="sv-SE" dirty="0" smtClean="0"/>
              <a:t> </a:t>
            </a:r>
            <a:r>
              <a:rPr lang="sv-SE" dirty="0" err="1" smtClean="0"/>
              <a:t>exam</a:t>
            </a:r>
            <a:r>
              <a:rPr lang="sv-SE" dirty="0" smtClean="0"/>
              <a:t> </a:t>
            </a:r>
            <a:r>
              <a:rPr lang="sv-SE" dirty="0" err="1" smtClean="0"/>
              <a:t>question</a:t>
            </a:r>
            <a:r>
              <a:rPr lang="sv-SE" dirty="0" smtClean="0"/>
              <a:t> and </a:t>
            </a:r>
            <a:r>
              <a:rPr lang="sv-SE" dirty="0" err="1" smtClean="0"/>
              <a:t>recap</a:t>
            </a:r>
            <a:endParaRPr lang="sv-SE" dirty="0" smtClean="0"/>
          </a:p>
          <a:p>
            <a:pPr marL="342900" lvl="2" indent="-342900" eaLnBrk="1" hangingPunct="1"/>
            <a:r>
              <a:rPr lang="en-US" altLang="zh-CN" sz="3200" dirty="0" smtClean="0"/>
              <a:t>Micro</a:t>
            </a:r>
            <a:r>
              <a:rPr lang="en-US" sz="3200" dirty="0"/>
              <a:t>credit</a:t>
            </a:r>
            <a:r>
              <a:rPr lang="en-US" altLang="zh-CN" sz="3200" dirty="0" smtClean="0"/>
              <a:t> </a:t>
            </a:r>
            <a:r>
              <a:rPr lang="en-US" altLang="zh-CN" sz="3200" dirty="0" smtClean="0"/>
              <a:t>(</a:t>
            </a:r>
            <a:r>
              <a:rPr lang="en-US" altLang="zh-CN" sz="3200" dirty="0" err="1" smtClean="0"/>
              <a:t>Banarjee</a:t>
            </a:r>
            <a:r>
              <a:rPr lang="en-US" altLang="zh-CN" sz="3200" dirty="0" smtClean="0"/>
              <a:t> and </a:t>
            </a:r>
            <a:r>
              <a:rPr lang="en-US" altLang="zh-CN" sz="3200" dirty="0" err="1" smtClean="0"/>
              <a:t>Duflo</a:t>
            </a:r>
            <a:r>
              <a:rPr lang="en-US" altLang="zh-CN" sz="3200" dirty="0" smtClean="0"/>
              <a:t> 2010</a:t>
            </a:r>
            <a:r>
              <a:rPr lang="en-US" altLang="zh-CN" sz="3200" dirty="0" smtClean="0"/>
              <a:t>)</a:t>
            </a:r>
            <a:endParaRPr lang="sv-SE" sz="3200" dirty="0" smtClean="0"/>
          </a:p>
          <a:p>
            <a:pPr marL="342900" lvl="2" indent="-342900" eaLnBrk="1" hangingPunct="1"/>
            <a:r>
              <a:rPr lang="sv-SE" sz="3200" dirty="0" smtClean="0"/>
              <a:t>A new </a:t>
            </a:r>
            <a:r>
              <a:rPr lang="sv-SE" sz="3200" dirty="0" err="1" smtClean="0"/>
              <a:t>micro</a:t>
            </a:r>
            <a:r>
              <a:rPr lang="en-US" sz="3200" dirty="0"/>
              <a:t>credit</a:t>
            </a:r>
            <a:r>
              <a:rPr lang="sv-SE" sz="3200" dirty="0" smtClean="0"/>
              <a:t> experiment</a:t>
            </a:r>
            <a:endParaRPr lang="sv-SE" sz="3200" dirty="0" smtClean="0"/>
          </a:p>
          <a:p>
            <a:pPr marL="342900" lvl="2" indent="-342900" eaLnBrk="1" hangingPunct="1"/>
            <a:r>
              <a:rPr lang="sv-SE" sz="3200" dirty="0" smtClean="0"/>
              <a:t>A </a:t>
            </a:r>
            <a:r>
              <a:rPr lang="sv-SE" sz="3200" dirty="0" err="1" smtClean="0"/>
              <a:t>detour</a:t>
            </a:r>
            <a:r>
              <a:rPr lang="sv-SE" sz="3200" dirty="0" smtClean="0"/>
              <a:t> on risk (for </a:t>
            </a:r>
            <a:r>
              <a:rPr lang="sv-SE" sz="3200" dirty="0" err="1" smtClean="0"/>
              <a:t>next</a:t>
            </a:r>
            <a:r>
              <a:rPr lang="sv-SE" sz="3200" dirty="0" smtClean="0"/>
              <a:t> </a:t>
            </a:r>
            <a:r>
              <a:rPr lang="sv-SE" sz="3200" dirty="0" err="1" smtClean="0"/>
              <a:t>lecture</a:t>
            </a:r>
            <a:r>
              <a:rPr lang="sv-SE" sz="3200" dirty="0" smtClean="0"/>
              <a:t>)</a:t>
            </a:r>
            <a:endParaRPr lang="sv-SE" sz="3200" dirty="0" smtClean="0"/>
          </a:p>
          <a:p>
            <a:pPr eaLnBrk="1" hangingPunct="1"/>
            <a:endParaRPr lang="sv-SE"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Updated</a:t>
            </a:r>
            <a:r>
              <a:rPr lang="sv-SE" dirty="0" smtClean="0"/>
              <a:t> </a:t>
            </a:r>
            <a:r>
              <a:rPr lang="sv-SE" dirty="0" err="1" smtClean="0"/>
              <a:t>reading</a:t>
            </a:r>
            <a:r>
              <a:rPr lang="sv-SE" dirty="0" smtClean="0"/>
              <a:t> plan</a:t>
            </a:r>
            <a:endParaRPr lang="en-US" dirty="0"/>
          </a:p>
        </p:txBody>
      </p:sp>
      <p:sp>
        <p:nvSpPr>
          <p:cNvPr id="3" name="Content Placeholder 2"/>
          <p:cNvSpPr>
            <a:spLocks noGrp="1"/>
          </p:cNvSpPr>
          <p:nvPr>
            <p:ph idx="1"/>
          </p:nvPr>
        </p:nvSpPr>
        <p:spPr/>
        <p:txBody>
          <a:bodyPr/>
          <a:lstStyle/>
          <a:p>
            <a:r>
              <a:rPr lang="en-US" sz="2400" b="1" dirty="0"/>
              <a:t>Lectures 1-2: Introduction and rural credit markets</a:t>
            </a:r>
            <a:endParaRPr lang="en-US" sz="2400" dirty="0"/>
          </a:p>
          <a:p>
            <a:r>
              <a:rPr lang="en-US" sz="2400" dirty="0"/>
              <a:t>Ray Ch. 14, pages 529-558.</a:t>
            </a:r>
          </a:p>
          <a:p>
            <a:r>
              <a:rPr lang="en-US" sz="2400" b="1" dirty="0"/>
              <a:t>Lecture3: Credit markets for the poor, what do we know?</a:t>
            </a:r>
            <a:endParaRPr lang="en-US" sz="2400" dirty="0"/>
          </a:p>
          <a:p>
            <a:r>
              <a:rPr lang="en-US" sz="2400" dirty="0"/>
              <a:t>Burgess and </a:t>
            </a:r>
            <a:r>
              <a:rPr lang="en-US" sz="2400" dirty="0" err="1"/>
              <a:t>Pande</a:t>
            </a:r>
            <a:r>
              <a:rPr lang="en-US" sz="2400" dirty="0"/>
              <a:t>; </a:t>
            </a:r>
            <a:r>
              <a:rPr lang="en-US" sz="2400" dirty="0" err="1"/>
              <a:t>Banarjee</a:t>
            </a:r>
            <a:r>
              <a:rPr lang="en-US" sz="2400" dirty="0"/>
              <a:t> and </a:t>
            </a:r>
            <a:r>
              <a:rPr lang="en-US" sz="2400" dirty="0" err="1"/>
              <a:t>Duflo</a:t>
            </a:r>
            <a:endParaRPr lang="en-US" sz="2400" dirty="0"/>
          </a:p>
          <a:p>
            <a:r>
              <a:rPr lang="fr-FR" sz="2400" b="1" dirty="0"/>
              <a:t>Lecture 4: </a:t>
            </a:r>
            <a:r>
              <a:rPr lang="fr-FR" sz="2400" b="1" dirty="0" err="1"/>
              <a:t>Insurance</a:t>
            </a:r>
            <a:endParaRPr lang="en-US" sz="2400" dirty="0"/>
          </a:p>
          <a:p>
            <a:r>
              <a:rPr lang="fr-FR" sz="2400" dirty="0"/>
              <a:t>Ray Ch. 15, pages 591-607. </a:t>
            </a:r>
            <a:endParaRPr lang="en-US" sz="2400" dirty="0"/>
          </a:p>
          <a:p>
            <a:r>
              <a:rPr lang="en-US" sz="2400" b="1" dirty="0"/>
              <a:t>Lecture 5 Empirical methods in development economics</a:t>
            </a:r>
            <a:endParaRPr lang="en-US" sz="2400" dirty="0"/>
          </a:p>
          <a:p>
            <a:r>
              <a:rPr lang="fr-FR" sz="2400" dirty="0" err="1"/>
              <a:t>Duflo</a:t>
            </a:r>
            <a:r>
              <a:rPr lang="fr-FR" sz="2400" dirty="0"/>
              <a:t> et al. (pages 1-14  and 66-75) ; </a:t>
            </a:r>
            <a:r>
              <a:rPr lang="fr-FR" sz="2400" dirty="0" err="1">
                <a:solidFill>
                  <a:srgbClr val="FF0000"/>
                </a:solidFill>
              </a:rPr>
              <a:t>Imbens</a:t>
            </a:r>
            <a:endParaRPr lang="en-US" sz="2400" dirty="0">
              <a:solidFill>
                <a:srgbClr val="FF0000"/>
              </a:solidFill>
            </a:endParaRPr>
          </a:p>
          <a:p>
            <a:r>
              <a:rPr lang="en-US" sz="2400" b="1" dirty="0"/>
              <a:t>Lecture 6: The curse of natural resources</a:t>
            </a:r>
            <a:endParaRPr lang="en-US" sz="2400" dirty="0"/>
          </a:p>
          <a:p>
            <a:r>
              <a:rPr lang="en-US" sz="2400" dirty="0">
                <a:solidFill>
                  <a:srgbClr val="FF0000"/>
                </a:solidFill>
              </a:rPr>
              <a:t>Frankel; </a:t>
            </a:r>
            <a:r>
              <a:rPr lang="en-US" sz="2400" dirty="0" err="1">
                <a:solidFill>
                  <a:srgbClr val="FF0000"/>
                </a:solidFill>
              </a:rPr>
              <a:t>Mehlum</a:t>
            </a:r>
            <a:r>
              <a:rPr lang="en-US" sz="2400" dirty="0">
                <a:solidFill>
                  <a:srgbClr val="FF0000"/>
                </a:solidFill>
              </a:rPr>
              <a:t> et al.</a:t>
            </a:r>
          </a:p>
          <a:p>
            <a:pPr marL="0" indent="0">
              <a:buNone/>
            </a:pPr>
            <a:endParaRPr lang="en-US" dirty="0"/>
          </a:p>
        </p:txBody>
      </p:sp>
    </p:spTree>
    <p:extLst>
      <p:ext uri="{BB962C8B-B14F-4D97-AF65-F5344CB8AC3E}">
        <p14:creationId xmlns:p14="http://schemas.microsoft.com/office/powerpoint/2010/main" val="2149625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sv-SE" smtClean="0"/>
              <a:t>Typical exam question</a:t>
            </a:r>
            <a:endParaRPr lang="en-US" smtClean="0"/>
          </a:p>
        </p:txBody>
      </p:sp>
      <p:sp>
        <p:nvSpPr>
          <p:cNvPr id="15362" name="Content Placeholder 2"/>
          <p:cNvSpPr>
            <a:spLocks noGrp="1"/>
          </p:cNvSpPr>
          <p:nvPr>
            <p:ph idx="1"/>
          </p:nvPr>
        </p:nvSpPr>
        <p:spPr/>
        <p:txBody>
          <a:bodyPr/>
          <a:lstStyle/>
          <a:p>
            <a:pPr eaLnBrk="1" hangingPunct="1"/>
            <a:r>
              <a:rPr lang="sv-SE" smtClean="0"/>
              <a:t>2a) </a:t>
            </a:r>
            <a:r>
              <a:rPr lang="en-US" smtClean="0"/>
              <a:t>Give some arguments for and against the idea that a state led expansion of rural banks should reduce poverty (2 points). </a:t>
            </a:r>
          </a:p>
          <a:p>
            <a:pPr eaLnBrk="1" hangingPunct="1"/>
            <a:r>
              <a:rPr lang="en-US" smtClean="0"/>
              <a:t>2b) If we are interested in the effects of rural banks on poverty, why is it a bad idea to draw conclusions by simply comparing poverty in areas that have banks to poverty in areas that do not have banks? (1 point) </a:t>
            </a:r>
          </a:p>
          <a:p>
            <a:pPr eaLnBrk="1" hangingPunct="1"/>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sv-SE" smtClean="0"/>
              <a:t>Typical exam question</a:t>
            </a:r>
            <a:endParaRPr lang="en-US" smtClean="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2c) Burgess </a:t>
            </a:r>
            <a:r>
              <a:rPr lang="en-US" dirty="0"/>
              <a:t>and </a:t>
            </a:r>
            <a:r>
              <a:rPr lang="en-US" dirty="0" err="1"/>
              <a:t>Pande</a:t>
            </a:r>
            <a:r>
              <a:rPr lang="en-US" dirty="0"/>
              <a:t> (2005) instead use a policy rule in India between 1977 and 1990 that forced banks who wanted to open in a location that already had banks to open banks in four areas that had no banks. In particular, they exploit the trend reversals between 1977 and 1990 and between 1990 and 2000 (relative to the 1961- 1977 trend) in the relationship between a state's initial financial development and rural branch expansion as instruments for branch openings in rural unbanked locations. What arguments are provided for using these instruments? (4 points) </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sv-SE" smtClean="0"/>
              <a:t>Typical exam question</a:t>
            </a:r>
            <a:endParaRPr lang="en-US" smtClean="0"/>
          </a:p>
        </p:txBody>
      </p:sp>
      <p:sp>
        <p:nvSpPr>
          <p:cNvPr id="17410" name="Content Placeholder 2"/>
          <p:cNvSpPr>
            <a:spLocks noGrp="1"/>
          </p:cNvSpPr>
          <p:nvPr>
            <p:ph idx="1"/>
          </p:nvPr>
        </p:nvSpPr>
        <p:spPr/>
        <p:txBody>
          <a:bodyPr/>
          <a:lstStyle/>
          <a:p>
            <a:pPr eaLnBrk="1" hangingPunct="1"/>
            <a:r>
              <a:rPr lang="en-US" smtClean="0"/>
              <a:t>2d) What are their conclusion and how can it be criticized? (3 points)</a:t>
            </a: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sv-SE" smtClean="0"/>
              <a:t>Their conclusion</a:t>
            </a:r>
            <a:endParaRPr lang="en-US" smtClean="0"/>
          </a:p>
        </p:txBody>
      </p:sp>
      <p:sp>
        <p:nvSpPr>
          <p:cNvPr id="18434" name="Content Placeholder 2"/>
          <p:cNvSpPr>
            <a:spLocks noGrp="1"/>
          </p:cNvSpPr>
          <p:nvPr>
            <p:ph idx="1"/>
          </p:nvPr>
        </p:nvSpPr>
        <p:spPr/>
        <p:txBody>
          <a:bodyPr/>
          <a:lstStyle/>
          <a:p>
            <a:pPr eaLnBrk="1" hangingPunct="1"/>
            <a:r>
              <a:rPr lang="en-US" smtClean="0"/>
              <a:t>“We provide robust evidence that opening branches in rural unbanked locations in India was associated with reduction in rural poverty.”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sv-SE" smtClean="0"/>
              <a:t>Critical questions</a:t>
            </a:r>
            <a:endParaRPr lang="en-US" smtClean="0"/>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sv-SE" dirty="0" err="1" smtClean="0"/>
              <a:t>Have</a:t>
            </a:r>
            <a:r>
              <a:rPr lang="sv-SE" dirty="0" smtClean="0"/>
              <a:t> </a:t>
            </a:r>
            <a:r>
              <a:rPr lang="sv-SE" dirty="0" err="1" smtClean="0"/>
              <a:t>they</a:t>
            </a:r>
            <a:r>
              <a:rPr lang="sv-SE" dirty="0" smtClean="0"/>
              <a:t> </a:t>
            </a:r>
            <a:r>
              <a:rPr lang="sv-SE" dirty="0" err="1" smtClean="0"/>
              <a:t>really</a:t>
            </a:r>
            <a:r>
              <a:rPr lang="sv-SE" dirty="0" smtClean="0"/>
              <a:t> </a:t>
            </a:r>
            <a:r>
              <a:rPr lang="sv-SE" dirty="0" err="1" smtClean="0"/>
              <a:t>showed</a:t>
            </a:r>
            <a:r>
              <a:rPr lang="sv-SE" dirty="0" smtClean="0"/>
              <a:t> </a:t>
            </a:r>
            <a:r>
              <a:rPr lang="sv-SE" dirty="0" err="1" smtClean="0"/>
              <a:t>that</a:t>
            </a:r>
            <a:r>
              <a:rPr lang="sv-SE" dirty="0" smtClean="0"/>
              <a:t> rural banks </a:t>
            </a:r>
            <a:r>
              <a:rPr lang="sv-SE" dirty="0" err="1" smtClean="0"/>
              <a:t>matter</a:t>
            </a:r>
            <a:r>
              <a:rPr lang="sv-SE" dirty="0" smtClean="0"/>
              <a:t> or just </a:t>
            </a:r>
            <a:r>
              <a:rPr lang="sv-SE" dirty="0" err="1" smtClean="0"/>
              <a:t>that</a:t>
            </a:r>
            <a:r>
              <a:rPr lang="sv-SE" dirty="0" smtClean="0"/>
              <a:t> </a:t>
            </a:r>
            <a:r>
              <a:rPr lang="sv-SE" dirty="0" err="1" smtClean="0"/>
              <a:t>this</a:t>
            </a:r>
            <a:r>
              <a:rPr lang="sv-SE" dirty="0" smtClean="0"/>
              <a:t> policy </a:t>
            </a:r>
            <a:r>
              <a:rPr lang="sv-SE" dirty="0" err="1" smtClean="0"/>
              <a:t>had</a:t>
            </a:r>
            <a:r>
              <a:rPr lang="sv-SE" dirty="0" smtClean="0"/>
              <a:t> </a:t>
            </a:r>
            <a:r>
              <a:rPr lang="sv-SE" dirty="0" err="1" smtClean="0"/>
              <a:t>effects</a:t>
            </a:r>
            <a:r>
              <a:rPr lang="sv-SE" dirty="0" smtClean="0"/>
              <a:t>? </a:t>
            </a:r>
          </a:p>
          <a:p>
            <a:pPr eaLnBrk="1" fontAlgn="auto" hangingPunct="1">
              <a:spcAft>
                <a:spcPts val="0"/>
              </a:spcAft>
              <a:buFont typeface="Arial" pitchFamily="34" charset="0"/>
              <a:buChar char="•"/>
              <a:defRPr/>
            </a:pPr>
            <a:r>
              <a:rPr lang="sv-SE" dirty="0" smtClean="0"/>
              <a:t>Does it </a:t>
            </a:r>
            <a:r>
              <a:rPr lang="sv-SE" dirty="0" err="1" smtClean="0"/>
              <a:t>matter</a:t>
            </a:r>
            <a:r>
              <a:rPr lang="sv-SE" dirty="0" smtClean="0"/>
              <a:t> </a:t>
            </a:r>
            <a:r>
              <a:rPr lang="sv-SE" dirty="0" err="1" smtClean="0"/>
              <a:t>that</a:t>
            </a:r>
            <a:r>
              <a:rPr lang="sv-SE" dirty="0" smtClean="0"/>
              <a:t> the bank </a:t>
            </a:r>
            <a:r>
              <a:rPr lang="sv-SE" dirty="0" err="1" smtClean="0"/>
              <a:t>openings</a:t>
            </a:r>
            <a:r>
              <a:rPr lang="sv-SE" dirty="0" smtClean="0"/>
              <a:t> </a:t>
            </a:r>
            <a:r>
              <a:rPr lang="sv-SE" dirty="0" err="1" smtClean="0"/>
              <a:t>were</a:t>
            </a:r>
            <a:r>
              <a:rPr lang="sv-SE" dirty="0" smtClean="0"/>
              <a:t> not </a:t>
            </a:r>
            <a:r>
              <a:rPr lang="sv-SE" dirty="0" err="1" smtClean="0"/>
              <a:t>randomly</a:t>
            </a:r>
            <a:r>
              <a:rPr lang="sv-SE" dirty="0" smtClean="0"/>
              <a:t> </a:t>
            </a:r>
            <a:r>
              <a:rPr lang="sv-SE" dirty="0" err="1" smtClean="0"/>
              <a:t>assigned</a:t>
            </a:r>
            <a:r>
              <a:rPr lang="sv-SE" dirty="0" smtClean="0"/>
              <a:t>?</a:t>
            </a:r>
          </a:p>
          <a:p>
            <a:pPr eaLnBrk="1" fontAlgn="auto" hangingPunct="1">
              <a:spcAft>
                <a:spcPts val="0"/>
              </a:spcAft>
              <a:buFont typeface="Arial" pitchFamily="34" charset="0"/>
              <a:buChar char="•"/>
              <a:defRPr/>
            </a:pPr>
            <a:r>
              <a:rPr lang="sv-SE" dirty="0" smtClean="0"/>
              <a:t>Is the </a:t>
            </a:r>
            <a:r>
              <a:rPr lang="sv-SE" dirty="0" err="1" smtClean="0"/>
              <a:t>result</a:t>
            </a:r>
            <a:r>
              <a:rPr lang="sv-SE" dirty="0" smtClean="0"/>
              <a:t> </a:t>
            </a:r>
            <a:r>
              <a:rPr lang="en-US" dirty="0"/>
              <a:t>generalizable </a:t>
            </a:r>
            <a:r>
              <a:rPr lang="sv-SE" dirty="0" err="1" smtClean="0"/>
              <a:t>to</a:t>
            </a:r>
            <a:r>
              <a:rPr lang="sv-SE" dirty="0" smtClean="0"/>
              <a:t> </a:t>
            </a:r>
            <a:r>
              <a:rPr lang="sv-SE" dirty="0" err="1" smtClean="0"/>
              <a:t>other</a:t>
            </a:r>
            <a:r>
              <a:rPr lang="sv-SE" dirty="0" smtClean="0"/>
              <a:t> </a:t>
            </a:r>
            <a:r>
              <a:rPr lang="sv-SE" dirty="0" err="1" smtClean="0"/>
              <a:t>contexts</a:t>
            </a:r>
            <a:r>
              <a:rPr lang="sv-SE" dirty="0" smtClean="0"/>
              <a:t>?</a:t>
            </a:r>
          </a:p>
          <a:p>
            <a:pPr eaLnBrk="1" fontAlgn="auto" hangingPunct="1">
              <a:spcAft>
                <a:spcPts val="0"/>
              </a:spcAft>
              <a:buFont typeface="Arial" pitchFamily="34" charset="0"/>
              <a:buChar char="•"/>
              <a:defRPr/>
            </a:pPr>
            <a:r>
              <a:rPr lang="sv-SE" dirty="0" smtClean="0"/>
              <a:t>Do </a:t>
            </a:r>
            <a:r>
              <a:rPr lang="sv-SE" dirty="0" err="1" smtClean="0"/>
              <a:t>we</a:t>
            </a:r>
            <a:r>
              <a:rPr lang="sv-SE" dirty="0" smtClean="0"/>
              <a:t> </a:t>
            </a:r>
            <a:r>
              <a:rPr lang="sv-SE" dirty="0" err="1" smtClean="0"/>
              <a:t>know</a:t>
            </a:r>
            <a:r>
              <a:rPr lang="sv-SE" dirty="0" smtClean="0"/>
              <a:t> </a:t>
            </a:r>
            <a:r>
              <a:rPr lang="sv-SE" i="1" dirty="0" err="1" smtClean="0"/>
              <a:t>why</a:t>
            </a:r>
            <a:r>
              <a:rPr lang="sv-SE" dirty="0" smtClean="0"/>
              <a:t> the reform </a:t>
            </a:r>
            <a:r>
              <a:rPr lang="sv-SE" dirty="0" err="1" smtClean="0"/>
              <a:t>had</a:t>
            </a:r>
            <a:r>
              <a:rPr lang="sv-SE" dirty="0" smtClean="0"/>
              <a:t> an </a:t>
            </a:r>
            <a:r>
              <a:rPr lang="sv-SE" dirty="0" err="1" smtClean="0"/>
              <a:t>effect</a:t>
            </a:r>
            <a:r>
              <a:rPr lang="sv-SE" dirty="0" smtClean="0"/>
              <a:t>?</a:t>
            </a:r>
          </a:p>
          <a:p>
            <a:pPr eaLnBrk="1" fontAlgn="auto" hangingPunct="1">
              <a:spcAft>
                <a:spcPts val="0"/>
              </a:spcAft>
              <a:buFont typeface="Arial" pitchFamily="34" charset="0"/>
              <a:buChar char="•"/>
              <a:defRPr/>
            </a:pPr>
            <a:r>
              <a:rPr lang="sv-SE" dirty="0" err="1" smtClean="0"/>
              <a:t>What</a:t>
            </a:r>
            <a:r>
              <a:rPr lang="sv-SE" dirty="0" smtClean="0"/>
              <a:t> </a:t>
            </a:r>
            <a:r>
              <a:rPr lang="sv-SE" dirty="0" err="1" smtClean="0"/>
              <a:t>about</a:t>
            </a:r>
            <a:r>
              <a:rPr lang="sv-SE" dirty="0" smtClean="0"/>
              <a:t> the long term </a:t>
            </a:r>
            <a:r>
              <a:rPr lang="sv-SE" dirty="0" err="1" smtClean="0"/>
              <a:t>effects</a:t>
            </a:r>
            <a:r>
              <a:rPr lang="sv-SE" dirty="0" smtClean="0"/>
              <a:t>? (</a:t>
            </a:r>
            <a:r>
              <a:rPr lang="sv-SE" dirty="0" err="1" smtClean="0"/>
              <a:t>See</a:t>
            </a:r>
            <a:r>
              <a:rPr lang="sv-SE" dirty="0" smtClean="0"/>
              <a:t> </a:t>
            </a:r>
            <a:r>
              <a:rPr lang="sv-SE" dirty="0" err="1"/>
              <a:t>F</a:t>
            </a:r>
            <a:r>
              <a:rPr lang="sv-SE" dirty="0" err="1" smtClean="0"/>
              <a:t>ulford</a:t>
            </a:r>
            <a:r>
              <a:rPr lang="sv-SE" dirty="0" smtClean="0"/>
              <a:t> 2011, </a:t>
            </a:r>
            <a:r>
              <a:rPr lang="en-US" dirty="0" smtClean="0"/>
              <a:t>“The </a:t>
            </a:r>
            <a:r>
              <a:rPr lang="en-US" dirty="0"/>
              <a:t>effects of financial development in the short and long run”, Boston College Working Paper</a:t>
            </a:r>
            <a:r>
              <a:rPr lang="en-US" dirty="0" smtClean="0"/>
              <a:t>.)</a:t>
            </a:r>
            <a:endParaRPr lang="sv-SE" dirty="0" smtClean="0"/>
          </a:p>
          <a:p>
            <a:pPr eaLnBrk="1" fontAlgn="auto" hangingPunct="1">
              <a:spcAft>
                <a:spcPts val="0"/>
              </a:spcAft>
              <a:buFont typeface="Arial" pitchFamily="34" charset="0"/>
              <a:buChar char="•"/>
              <a:defRPr/>
            </a:pPr>
            <a:r>
              <a:rPr lang="sv-SE" dirty="0" err="1" smtClean="0"/>
              <a:t>Was</a:t>
            </a:r>
            <a:r>
              <a:rPr lang="sv-SE" dirty="0" smtClean="0"/>
              <a:t> it </a:t>
            </a:r>
            <a:r>
              <a:rPr lang="sv-SE" dirty="0" err="1" smtClean="0"/>
              <a:t>cost</a:t>
            </a:r>
            <a:r>
              <a:rPr lang="sv-SE" dirty="0" smtClean="0"/>
              <a:t> </a:t>
            </a:r>
            <a:r>
              <a:rPr lang="sv-SE" dirty="0" err="1" smtClean="0"/>
              <a:t>effective</a:t>
            </a:r>
            <a:r>
              <a:rPr lang="sv-SE" dirty="0" smtClean="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a:lstStyle/>
          <a:p>
            <a:r>
              <a:rPr lang="sv-SE" sz="4000" smtClean="0"/>
              <a:t>Microcredit: </a:t>
            </a:r>
            <a:br>
              <a:rPr lang="sv-SE" sz="4000" smtClean="0"/>
            </a:br>
            <a:r>
              <a:rPr lang="sv-SE" sz="4000" smtClean="0"/>
              <a:t>Miracle or just a hype?</a:t>
            </a:r>
            <a:endParaRPr lang="nb-NO" sz="4000" smtClean="0"/>
          </a:p>
        </p:txBody>
      </p:sp>
      <p:sp>
        <p:nvSpPr>
          <p:cNvPr id="44035" name="Rectangle 3"/>
          <p:cNvSpPr>
            <a:spLocks noGrp="1"/>
          </p:cNvSpPr>
          <p:nvPr>
            <p:ph type="body" idx="1"/>
          </p:nvPr>
        </p:nvSpPr>
        <p:spPr/>
        <p:txBody>
          <a:bodyPr/>
          <a:lstStyle/>
          <a:p>
            <a:r>
              <a:rPr lang="sv-SE" smtClean="0"/>
              <a:t>A typical narrative...</a:t>
            </a:r>
          </a:p>
          <a:p>
            <a:pPr>
              <a:buFont typeface="Arial" charset="0"/>
              <a:buNone/>
            </a:pPr>
            <a:endParaRPr lang="nb-NO" smtClean="0"/>
          </a:p>
        </p:txBody>
      </p:sp>
      <p:pic>
        <p:nvPicPr>
          <p:cNvPr id="44037" name="Picture 5" descr="300px-Community-based_savings_bank_in_Cambodia">
            <a:hlinkClick r:id="rId2"/>
          </p:cNvPr>
          <p:cNvPicPr>
            <a:picLocks noChangeAspect="1" noChangeArrowheads="1"/>
          </p:cNvPicPr>
          <p:nvPr/>
        </p:nvPicPr>
        <p:blipFill>
          <a:blip r:embed="rId3"/>
          <a:srcRect/>
          <a:stretch>
            <a:fillRect/>
          </a:stretch>
        </p:blipFill>
        <p:spPr bwMode="auto">
          <a:xfrm>
            <a:off x="2195513" y="2420938"/>
            <a:ext cx="4535487" cy="29495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sv-SE" smtClean="0"/>
              <a:t>Illuminating book</a:t>
            </a:r>
            <a:endParaRPr lang="en-US" smtClean="0"/>
          </a:p>
        </p:txBody>
      </p:sp>
      <p:pic>
        <p:nvPicPr>
          <p:cNvPr id="20482" name="Picture 4" descr="More Than Good Intentions: How a New Economics Is Helping to Solve Global Poverty">
            <a:hlinkClick r:id="rId2"/>
          </p:cNvPr>
          <p:cNvPicPr>
            <a:picLocks noChangeAspect="1" noChangeArrowheads="1"/>
          </p:cNvPicPr>
          <p:nvPr/>
        </p:nvPicPr>
        <p:blipFill>
          <a:blip r:embed="rId3"/>
          <a:srcRect/>
          <a:stretch>
            <a:fillRect/>
          </a:stretch>
        </p:blipFill>
        <p:spPr bwMode="auto">
          <a:xfrm>
            <a:off x="2627313" y="1557338"/>
            <a:ext cx="4090987" cy="408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sv-SE" smtClean="0"/>
              <a:t>What is microcredit?</a:t>
            </a:r>
            <a:endParaRPr lang="en-US" smtClean="0"/>
          </a:p>
        </p:txBody>
      </p:sp>
      <p:sp>
        <p:nvSpPr>
          <p:cNvPr id="21506" name="Content Placeholder 2"/>
          <p:cNvSpPr>
            <a:spLocks noGrp="1"/>
          </p:cNvSpPr>
          <p:nvPr>
            <p:ph idx="1"/>
          </p:nvPr>
        </p:nvSpPr>
        <p:spPr/>
        <p:txBody>
          <a:bodyPr/>
          <a:lstStyle/>
          <a:p>
            <a:pPr eaLnBrk="1" hangingPunct="1"/>
            <a:r>
              <a:rPr lang="sv-SE" smtClean="0"/>
              <a:t>Wikipedia: ”</a:t>
            </a:r>
            <a:r>
              <a:rPr lang="en-US" smtClean="0"/>
              <a:t>Microcredit is the extension of very small loans (microloans) to those in poverty designed to spur entrepreneurship.</a:t>
            </a:r>
            <a:r>
              <a:rPr lang="sv-SE" smtClean="0"/>
              <a:t>”</a:t>
            </a:r>
          </a:p>
          <a:p>
            <a:pPr eaLnBrk="1" hangingPunct="1"/>
            <a:endParaRPr lang="sv-SE" smtClean="0"/>
          </a:p>
          <a:p>
            <a:pPr eaLnBrk="1" hangingPunct="1"/>
            <a:r>
              <a:rPr lang="sv-SE" smtClean="0"/>
              <a:t>Ray: ”Small-scale lending.”</a:t>
            </a:r>
          </a:p>
          <a:p>
            <a:pPr eaLnBrk="1" hangingPunct="1"/>
            <a:endParaRPr lang="sv-SE" smtClean="0"/>
          </a:p>
          <a:p>
            <a:pPr eaLnBrk="1" hangingPunct="1"/>
            <a:r>
              <a:rPr lang="sv-SE" smtClean="0"/>
              <a:t>B&amp;D: ”Innovations that lower the administrative cost of making small loans.”</a:t>
            </a:r>
          </a:p>
          <a:p>
            <a:pPr eaLnBrk="1" hangingPunct="1"/>
            <a:endParaRPr 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altLang="zh-CN" smtClean="0"/>
              <a:t>Banarjee and Duflo (2010)</a:t>
            </a:r>
            <a:endParaRPr lang="en-US" smtClean="0"/>
          </a:p>
        </p:txBody>
      </p:sp>
      <p:sp>
        <p:nvSpPr>
          <p:cNvPr id="22530" name="Content Placeholder 2"/>
          <p:cNvSpPr>
            <a:spLocks noGrp="1"/>
          </p:cNvSpPr>
          <p:nvPr>
            <p:ph idx="1"/>
          </p:nvPr>
        </p:nvSpPr>
        <p:spPr/>
        <p:txBody>
          <a:bodyPr/>
          <a:lstStyle/>
          <a:p>
            <a:pPr eaLnBrk="1" hangingPunct="1"/>
            <a:r>
              <a:rPr lang="sv-SE" smtClean="0"/>
              <a:t>Overview paper.</a:t>
            </a:r>
          </a:p>
          <a:p>
            <a:pPr eaLnBrk="1" hangingPunct="1"/>
            <a:endParaRPr lang="sv-SE" smtClean="0"/>
          </a:p>
          <a:p>
            <a:pPr eaLnBrk="1" hangingPunct="1"/>
            <a:r>
              <a:rPr lang="sv-SE" smtClean="0"/>
              <a:t>A good read that covers the basic ideas about the credit problems we discussed.</a:t>
            </a:r>
          </a:p>
          <a:p>
            <a:pPr eaLnBrk="1" hangingPunct="1"/>
            <a:endParaRPr lang="sv-SE" smtClean="0"/>
          </a:p>
          <a:p>
            <a:pPr eaLnBrk="1" hangingPunct="1"/>
            <a:r>
              <a:rPr lang="sv-SE" smtClean="0"/>
              <a:t>A crucial read for the discussion of microcredits.</a:t>
            </a:r>
            <a:endParaRPr 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altLang="zh-CN" smtClean="0"/>
              <a:t>Banarjee and Duflo (2010)</a:t>
            </a:r>
            <a:endParaRPr lang="en-US" smtClean="0"/>
          </a:p>
        </p:txBody>
      </p:sp>
      <p:sp>
        <p:nvSpPr>
          <p:cNvPr id="23554" name="Content Placeholder 2"/>
          <p:cNvSpPr>
            <a:spLocks noGrp="1"/>
          </p:cNvSpPr>
          <p:nvPr>
            <p:ph idx="1"/>
          </p:nvPr>
        </p:nvSpPr>
        <p:spPr/>
        <p:txBody>
          <a:bodyPr/>
          <a:lstStyle/>
          <a:p>
            <a:pPr eaLnBrk="1" hangingPunct="1"/>
            <a:r>
              <a:rPr lang="sv-SE" smtClean="0"/>
              <a:t>How can we explain the success of the microcredit movement?</a:t>
            </a:r>
          </a:p>
          <a:p>
            <a:pPr eaLnBrk="1" hangingPunct="1"/>
            <a:endParaRPr lang="sv-SE" smtClean="0"/>
          </a:p>
          <a:p>
            <a:pPr eaLnBrk="1" hangingPunct="1"/>
            <a:r>
              <a:rPr lang="sv-SE" smtClean="0"/>
              <a:t>Basic argument: Administrative costs are reduced.</a:t>
            </a:r>
          </a:p>
          <a:p>
            <a:pPr eaLnBrk="1" hangingPunct="1"/>
            <a:endParaRPr lang="sv-SE" smtClean="0"/>
          </a:p>
          <a:p>
            <a:pPr eaLnBrk="1" hangingPunct="1"/>
            <a:r>
              <a:rPr lang="sv-SE" smtClean="0"/>
              <a:t>What part of the package matters and what can we learn from behavioral economics?</a:t>
            </a:r>
            <a:endParaRPr 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sv-SE" smtClean="0"/>
              <a:t>Some innovations and mechanisms</a:t>
            </a:r>
            <a:endParaRPr lang="en-US" smtClean="0"/>
          </a:p>
        </p:txBody>
      </p:sp>
      <p:sp>
        <p:nvSpPr>
          <p:cNvPr id="24578" name="Content Placeholder 2"/>
          <p:cNvSpPr>
            <a:spLocks noGrp="1"/>
          </p:cNvSpPr>
          <p:nvPr>
            <p:ph idx="1"/>
          </p:nvPr>
        </p:nvSpPr>
        <p:spPr/>
        <p:txBody>
          <a:bodyPr/>
          <a:lstStyle/>
          <a:p>
            <a:pPr eaLnBrk="1" hangingPunct="1"/>
            <a:r>
              <a:rPr lang="sv-SE" smtClean="0"/>
              <a:t>Dynamic incentives.</a:t>
            </a:r>
          </a:p>
          <a:p>
            <a:pPr eaLnBrk="1" hangingPunct="1"/>
            <a:r>
              <a:rPr lang="sv-SE" smtClean="0"/>
              <a:t>Group liability.</a:t>
            </a:r>
          </a:p>
          <a:p>
            <a:pPr eaLnBrk="1" hangingPunct="1"/>
            <a:r>
              <a:rPr lang="sv-SE" smtClean="0"/>
              <a:t>Repayment frequency and social interactions.</a:t>
            </a:r>
          </a:p>
          <a:p>
            <a:pPr eaLnBrk="1" hangingPunct="1"/>
            <a:r>
              <a:rPr lang="sv-SE" smtClean="0"/>
              <a:t>Simplified collection technology.</a:t>
            </a:r>
          </a:p>
          <a:p>
            <a:pPr eaLnBrk="1" hangingPunct="1"/>
            <a:r>
              <a:rPr lang="sv-SE" smtClean="0"/>
              <a:t>Temptation and self-control.</a:t>
            </a:r>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sv-SE" smtClean="0"/>
              <a:t>Dynamic incentives.</a:t>
            </a:r>
            <a:endParaRPr lang="en-US" smtClean="0"/>
          </a:p>
        </p:txBody>
      </p:sp>
      <p:sp>
        <p:nvSpPr>
          <p:cNvPr id="25602" name="Content Placeholder 2"/>
          <p:cNvSpPr>
            <a:spLocks noGrp="1"/>
          </p:cNvSpPr>
          <p:nvPr>
            <p:ph idx="1"/>
          </p:nvPr>
        </p:nvSpPr>
        <p:spPr/>
        <p:txBody>
          <a:bodyPr/>
          <a:lstStyle/>
          <a:p>
            <a:pPr eaLnBrk="1" hangingPunct="1"/>
            <a:r>
              <a:rPr lang="sv-SE" dirty="0" smtClean="0"/>
              <a:t>Default </a:t>
            </a:r>
            <a:r>
              <a:rPr lang="sv-SE" dirty="0" err="1" smtClean="0"/>
              <a:t>implies</a:t>
            </a:r>
            <a:r>
              <a:rPr lang="sv-SE" dirty="0" smtClean="0"/>
              <a:t> a </a:t>
            </a:r>
            <a:r>
              <a:rPr lang="sv-SE" dirty="0" err="1" smtClean="0"/>
              <a:t>lost</a:t>
            </a:r>
            <a:r>
              <a:rPr lang="sv-SE" dirty="0" smtClean="0"/>
              <a:t> </a:t>
            </a:r>
            <a:r>
              <a:rPr lang="sv-SE" dirty="0" err="1" smtClean="0"/>
              <a:t>opportunity</a:t>
            </a:r>
            <a:r>
              <a:rPr lang="sv-SE" dirty="0" smtClean="0"/>
              <a:t> </a:t>
            </a:r>
            <a:r>
              <a:rPr lang="sv-SE" dirty="0" err="1" smtClean="0"/>
              <a:t>of</a:t>
            </a:r>
            <a:r>
              <a:rPr lang="sv-SE" dirty="0" smtClean="0"/>
              <a:t> </a:t>
            </a:r>
            <a:r>
              <a:rPr lang="sv-SE" dirty="0" err="1" smtClean="0"/>
              <a:t>larger</a:t>
            </a:r>
            <a:r>
              <a:rPr lang="sv-SE" dirty="0" smtClean="0"/>
              <a:t> </a:t>
            </a:r>
            <a:r>
              <a:rPr lang="sv-SE" dirty="0" err="1" smtClean="0"/>
              <a:t>loans</a:t>
            </a:r>
            <a:r>
              <a:rPr lang="sv-SE" dirty="0" smtClean="0"/>
              <a:t> in the </a:t>
            </a:r>
            <a:r>
              <a:rPr lang="sv-SE" dirty="0" err="1" smtClean="0"/>
              <a:t>future</a:t>
            </a:r>
            <a:r>
              <a:rPr lang="sv-SE" dirty="0" smtClean="0"/>
              <a:t>.</a:t>
            </a:r>
          </a:p>
          <a:p>
            <a:pPr eaLnBrk="1" hangingPunct="1"/>
            <a:r>
              <a:rPr lang="sv-SE" dirty="0" err="1" smtClean="0"/>
              <a:t>Theoretically</a:t>
            </a:r>
            <a:r>
              <a:rPr lang="sv-SE" dirty="0" smtClean="0"/>
              <a:t>, </a:t>
            </a:r>
            <a:r>
              <a:rPr lang="sv-SE" dirty="0" err="1" smtClean="0"/>
              <a:t>dynamic</a:t>
            </a:r>
            <a:r>
              <a:rPr lang="sv-SE" dirty="0" smtClean="0"/>
              <a:t> </a:t>
            </a:r>
            <a:r>
              <a:rPr lang="sv-SE" dirty="0" err="1" smtClean="0"/>
              <a:t>incentives</a:t>
            </a:r>
            <a:r>
              <a:rPr lang="sv-SE" dirty="0" smtClean="0"/>
              <a:t> </a:t>
            </a:r>
            <a:r>
              <a:rPr lang="sv-SE" dirty="0" err="1" smtClean="0"/>
              <a:t>cannot</a:t>
            </a:r>
            <a:r>
              <a:rPr lang="sv-SE" dirty="0" smtClean="0"/>
              <a:t> </a:t>
            </a:r>
            <a:r>
              <a:rPr lang="sv-SE" dirty="0" err="1" smtClean="0"/>
              <a:t>work</a:t>
            </a:r>
            <a:r>
              <a:rPr lang="sv-SE" dirty="0" smtClean="0"/>
              <a:t> </a:t>
            </a:r>
            <a:r>
              <a:rPr lang="sv-SE" dirty="0" err="1" smtClean="0"/>
              <a:t>alone</a:t>
            </a:r>
            <a:r>
              <a:rPr lang="sv-SE" dirty="0" smtClean="0"/>
              <a:t>…</a:t>
            </a:r>
            <a:endParaRPr lang="sv-SE" dirty="0" smtClean="0"/>
          </a:p>
          <a:p>
            <a:pPr eaLnBrk="1" hangingPunct="1"/>
            <a:r>
              <a:rPr lang="sv-SE" dirty="0" smtClean="0"/>
              <a:t>… and </a:t>
            </a:r>
            <a:r>
              <a:rPr lang="sv-SE" dirty="0" err="1" smtClean="0"/>
              <a:t>c</a:t>
            </a:r>
            <a:r>
              <a:rPr lang="sv-SE" dirty="0" err="1" smtClean="0"/>
              <a:t>ompetition</a:t>
            </a:r>
            <a:r>
              <a:rPr lang="sv-SE" dirty="0" smtClean="0"/>
              <a:t> </a:t>
            </a:r>
            <a:r>
              <a:rPr lang="sv-SE" dirty="0" err="1" smtClean="0"/>
              <a:t>may</a:t>
            </a:r>
            <a:r>
              <a:rPr lang="sv-SE" dirty="0" smtClean="0"/>
              <a:t> </a:t>
            </a:r>
            <a:r>
              <a:rPr lang="sv-SE" dirty="0" err="1" smtClean="0"/>
              <a:t>undermine</a:t>
            </a:r>
            <a:r>
              <a:rPr lang="sv-SE" dirty="0" smtClean="0"/>
              <a:t> the </a:t>
            </a:r>
            <a:r>
              <a:rPr lang="sv-SE" dirty="0" err="1" smtClean="0"/>
              <a:t>dynamic</a:t>
            </a:r>
            <a:r>
              <a:rPr lang="sv-SE" dirty="0" smtClean="0"/>
              <a:t> </a:t>
            </a:r>
            <a:r>
              <a:rPr lang="sv-SE" dirty="0" err="1" smtClean="0"/>
              <a:t>incentives</a:t>
            </a:r>
            <a:r>
              <a:rPr lang="sv-SE" dirty="0" smtClean="0"/>
              <a:t>.</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sv-SE" smtClean="0"/>
              <a:t>Group liability.</a:t>
            </a:r>
            <a:endParaRPr lang="en-US" smtClean="0"/>
          </a:p>
        </p:txBody>
      </p:sp>
      <p:sp>
        <p:nvSpPr>
          <p:cNvPr id="26626" name="Content Placeholder 2"/>
          <p:cNvSpPr>
            <a:spLocks noGrp="1"/>
          </p:cNvSpPr>
          <p:nvPr>
            <p:ph idx="1"/>
          </p:nvPr>
        </p:nvSpPr>
        <p:spPr/>
        <p:txBody>
          <a:bodyPr/>
          <a:lstStyle/>
          <a:p>
            <a:pPr eaLnBrk="1" hangingPunct="1"/>
            <a:r>
              <a:rPr lang="sv-SE" smtClean="0"/>
              <a:t>Default by one member hurts the other members.</a:t>
            </a:r>
          </a:p>
          <a:p>
            <a:pPr eaLnBrk="1" hangingPunct="1"/>
            <a:r>
              <a:rPr lang="sv-SE" smtClean="0"/>
              <a:t>This should make clients invest in screening and monitoring. </a:t>
            </a:r>
          </a:p>
          <a:p>
            <a:pPr eaLnBrk="1" hangingPunct="1"/>
            <a:r>
              <a:rPr lang="sv-SE" smtClean="0"/>
              <a:t>But the drawback may be too little risk-taking.</a:t>
            </a:r>
          </a:p>
          <a:p>
            <a:pPr eaLnBrk="1" hangingPunct="1"/>
            <a:r>
              <a:rPr lang="sv-SE" smtClean="0"/>
              <a:t>Empirical evidence suggests joint liability is not the driving factor. </a:t>
            </a:r>
            <a:endParaRPr 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sv-SE" dirty="0" err="1"/>
              <a:t>Repayment</a:t>
            </a:r>
            <a:r>
              <a:rPr lang="sv-SE" dirty="0"/>
              <a:t> </a:t>
            </a:r>
            <a:r>
              <a:rPr lang="sv-SE" dirty="0" err="1"/>
              <a:t>frequency</a:t>
            </a:r>
            <a:r>
              <a:rPr lang="sv-SE" dirty="0"/>
              <a:t> and social interactions</a:t>
            </a:r>
            <a:r>
              <a:rPr lang="sv-SE" dirty="0" smtClean="0"/>
              <a:t>.</a:t>
            </a:r>
            <a:endParaRPr lang="en-US" dirty="0"/>
          </a:p>
        </p:txBody>
      </p:sp>
      <p:sp>
        <p:nvSpPr>
          <p:cNvPr id="27650" name="Content Placeholder 2"/>
          <p:cNvSpPr>
            <a:spLocks noGrp="1"/>
          </p:cNvSpPr>
          <p:nvPr>
            <p:ph idx="1"/>
          </p:nvPr>
        </p:nvSpPr>
        <p:spPr/>
        <p:txBody>
          <a:bodyPr/>
          <a:lstStyle/>
          <a:p>
            <a:pPr eaLnBrk="1" hangingPunct="1"/>
            <a:r>
              <a:rPr lang="sv-SE" smtClean="0"/>
              <a:t>Weekly repayment is the typical time period.</a:t>
            </a:r>
          </a:p>
          <a:p>
            <a:pPr eaLnBrk="1" hangingPunct="1"/>
            <a:r>
              <a:rPr lang="sv-SE" smtClean="0"/>
              <a:t>Evidence suggest that longer time periods are better for investment…</a:t>
            </a:r>
          </a:p>
          <a:p>
            <a:pPr eaLnBrk="1" hangingPunct="1"/>
            <a:r>
              <a:rPr lang="sv-SE" smtClean="0"/>
              <a:t>…but worse for default.</a:t>
            </a:r>
          </a:p>
          <a:p>
            <a:pPr eaLnBrk="1" hangingPunct="1"/>
            <a:r>
              <a:rPr lang="sv-SE" smtClean="0"/>
              <a:t>Compatible with a social capital story, which actually recieves empirical support.</a:t>
            </a:r>
            <a:endParaRPr lang="en-US" smtClean="0"/>
          </a:p>
          <a:p>
            <a:pPr eaLnBrk="1" hangingPunct="1"/>
            <a:endParaRPr lang="en-US"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sv-SE" smtClean="0"/>
              <a:t>Simplified collection technology.</a:t>
            </a:r>
            <a:endParaRPr lang="en-US"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sv-SE" dirty="0" smtClean="0"/>
              <a:t>The </a:t>
            </a:r>
            <a:r>
              <a:rPr lang="sv-SE" dirty="0" err="1" smtClean="0"/>
              <a:t>costs</a:t>
            </a:r>
            <a:r>
              <a:rPr lang="sv-SE" dirty="0" smtClean="0"/>
              <a:t> </a:t>
            </a:r>
            <a:r>
              <a:rPr lang="sv-SE" dirty="0" err="1" smtClean="0"/>
              <a:t>of</a:t>
            </a:r>
            <a:r>
              <a:rPr lang="sv-SE" dirty="0" smtClean="0"/>
              <a:t> </a:t>
            </a:r>
            <a:r>
              <a:rPr lang="sv-SE" dirty="0" err="1" smtClean="0"/>
              <a:t>collecting</a:t>
            </a:r>
            <a:r>
              <a:rPr lang="sv-SE" dirty="0" smtClean="0"/>
              <a:t> the </a:t>
            </a:r>
            <a:r>
              <a:rPr lang="sv-SE" dirty="0" err="1" smtClean="0"/>
              <a:t>loans</a:t>
            </a:r>
            <a:r>
              <a:rPr lang="sv-SE" dirty="0" smtClean="0"/>
              <a:t> </a:t>
            </a:r>
            <a:r>
              <a:rPr lang="sv-SE" dirty="0" err="1" smtClean="0"/>
              <a:t>are</a:t>
            </a:r>
            <a:r>
              <a:rPr lang="sv-SE" dirty="0" smtClean="0"/>
              <a:t> </a:t>
            </a:r>
            <a:r>
              <a:rPr lang="sv-SE" dirty="0" err="1" smtClean="0"/>
              <a:t>very</a:t>
            </a:r>
            <a:r>
              <a:rPr lang="sv-SE" dirty="0" smtClean="0"/>
              <a:t> </a:t>
            </a:r>
            <a:r>
              <a:rPr lang="sv-SE" dirty="0" err="1" smtClean="0"/>
              <a:t>low</a:t>
            </a:r>
            <a:r>
              <a:rPr lang="sv-SE" dirty="0" smtClean="0"/>
              <a:t>.</a:t>
            </a:r>
          </a:p>
          <a:p>
            <a:pPr eaLnBrk="1" fontAlgn="auto" hangingPunct="1">
              <a:spcAft>
                <a:spcPts val="0"/>
              </a:spcAft>
              <a:buFont typeface="Arial" pitchFamily="34" charset="0"/>
              <a:buChar char="•"/>
              <a:defRPr/>
            </a:pPr>
            <a:endParaRPr lang="sv-SE" dirty="0" smtClean="0"/>
          </a:p>
          <a:p>
            <a:pPr eaLnBrk="1" fontAlgn="auto" hangingPunct="1">
              <a:spcAft>
                <a:spcPts val="0"/>
              </a:spcAft>
              <a:buFont typeface="Arial" pitchFamily="34" charset="0"/>
              <a:buChar char="•"/>
              <a:defRPr/>
            </a:pPr>
            <a:r>
              <a:rPr lang="sv-SE" dirty="0" err="1" smtClean="0"/>
              <a:t>Loan</a:t>
            </a:r>
            <a:r>
              <a:rPr lang="sv-SE" dirty="0" smtClean="0"/>
              <a:t> officers </a:t>
            </a:r>
            <a:r>
              <a:rPr lang="sv-SE" dirty="0" err="1" smtClean="0"/>
              <a:t>are</a:t>
            </a:r>
            <a:r>
              <a:rPr lang="sv-SE" dirty="0" smtClean="0"/>
              <a:t> </a:t>
            </a:r>
            <a:r>
              <a:rPr lang="sv-SE" dirty="0" err="1" smtClean="0"/>
              <a:t>able</a:t>
            </a:r>
            <a:r>
              <a:rPr lang="sv-SE" dirty="0" smtClean="0"/>
              <a:t> </a:t>
            </a:r>
            <a:r>
              <a:rPr lang="sv-SE" dirty="0" err="1" smtClean="0"/>
              <a:t>to</a:t>
            </a:r>
            <a:r>
              <a:rPr lang="sv-SE" dirty="0" smtClean="0"/>
              <a:t> </a:t>
            </a:r>
            <a:r>
              <a:rPr lang="sv-SE" dirty="0" err="1" smtClean="0"/>
              <a:t>collect</a:t>
            </a:r>
            <a:r>
              <a:rPr lang="sv-SE" dirty="0" smtClean="0"/>
              <a:t> </a:t>
            </a:r>
            <a:r>
              <a:rPr lang="sv-SE" dirty="0" err="1" smtClean="0"/>
              <a:t>payments</a:t>
            </a:r>
            <a:r>
              <a:rPr lang="sv-SE" dirty="0" smtClean="0"/>
              <a:t> from </a:t>
            </a:r>
            <a:r>
              <a:rPr lang="sv-SE" dirty="0" err="1" smtClean="0"/>
              <a:t>many</a:t>
            </a:r>
            <a:r>
              <a:rPr lang="sv-SE" dirty="0" smtClean="0"/>
              <a:t> </a:t>
            </a:r>
            <a:r>
              <a:rPr lang="sv-SE" dirty="0" err="1" smtClean="0"/>
              <a:t>people</a:t>
            </a:r>
            <a:r>
              <a:rPr lang="sv-SE" dirty="0" smtClean="0"/>
              <a:t> </a:t>
            </a:r>
            <a:r>
              <a:rPr lang="sv-SE" dirty="0" err="1" smtClean="0"/>
              <a:t>each</a:t>
            </a:r>
            <a:r>
              <a:rPr lang="sv-SE" dirty="0" smtClean="0"/>
              <a:t> </a:t>
            </a:r>
            <a:r>
              <a:rPr lang="sv-SE" dirty="0" err="1" smtClean="0"/>
              <a:t>day</a:t>
            </a:r>
            <a:r>
              <a:rPr lang="sv-SE" dirty="0" smtClean="0"/>
              <a:t> and it </a:t>
            </a:r>
            <a:r>
              <a:rPr lang="sv-SE" dirty="0" err="1" smtClean="0"/>
              <a:t>becomes</a:t>
            </a:r>
            <a:r>
              <a:rPr lang="sv-SE" dirty="0" smtClean="0"/>
              <a:t> </a:t>
            </a:r>
            <a:r>
              <a:rPr lang="sv-SE" dirty="0" err="1" smtClean="0"/>
              <a:t>very</a:t>
            </a:r>
            <a:r>
              <a:rPr lang="sv-SE" dirty="0" smtClean="0"/>
              <a:t> </a:t>
            </a:r>
            <a:r>
              <a:rPr lang="sv-SE" dirty="0" err="1" smtClean="0"/>
              <a:t>easy</a:t>
            </a:r>
            <a:r>
              <a:rPr lang="sv-SE" dirty="0" smtClean="0"/>
              <a:t>.</a:t>
            </a:r>
          </a:p>
          <a:p>
            <a:pPr marL="0" indent="0" eaLnBrk="1" fontAlgn="auto" hangingPunct="1">
              <a:spcAft>
                <a:spcPts val="0"/>
              </a:spcAft>
              <a:buFont typeface="Arial" pitchFamily="34" charset="0"/>
              <a:buNone/>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sv-SE" smtClean="0"/>
              <a:t>Temptation and self-control.</a:t>
            </a:r>
            <a:endParaRPr lang="en-US" smtClean="0"/>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endParaRPr lang="sv-SE" dirty="0"/>
          </a:p>
          <a:p>
            <a:pPr eaLnBrk="1" fontAlgn="auto" hangingPunct="1">
              <a:spcAft>
                <a:spcPts val="0"/>
              </a:spcAft>
              <a:buFont typeface="Arial" pitchFamily="34" charset="0"/>
              <a:buChar char="•"/>
              <a:defRPr/>
            </a:pPr>
            <a:r>
              <a:rPr lang="sv-SE" dirty="0" err="1" smtClean="0"/>
              <a:t>What</a:t>
            </a:r>
            <a:r>
              <a:rPr lang="sv-SE" dirty="0" smtClean="0"/>
              <a:t> </a:t>
            </a:r>
            <a:r>
              <a:rPr lang="sv-SE" dirty="0" err="1" smtClean="0"/>
              <a:t>if</a:t>
            </a:r>
            <a:r>
              <a:rPr lang="sv-SE" dirty="0" smtClean="0"/>
              <a:t> </a:t>
            </a:r>
            <a:r>
              <a:rPr lang="sv-SE" dirty="0" err="1" smtClean="0"/>
              <a:t>borrowers</a:t>
            </a:r>
            <a:r>
              <a:rPr lang="sv-SE" dirty="0" smtClean="0"/>
              <a:t> </a:t>
            </a:r>
            <a:r>
              <a:rPr lang="sv-SE" dirty="0" err="1" smtClean="0"/>
              <a:t>have</a:t>
            </a:r>
            <a:r>
              <a:rPr lang="sv-SE" dirty="0" smtClean="0"/>
              <a:t> </a:t>
            </a:r>
            <a:r>
              <a:rPr lang="sv-SE" dirty="0" err="1" smtClean="0"/>
              <a:t>self</a:t>
            </a:r>
            <a:r>
              <a:rPr lang="sv-SE" dirty="0" smtClean="0"/>
              <a:t> </a:t>
            </a:r>
            <a:r>
              <a:rPr lang="sv-SE" dirty="0" err="1" smtClean="0"/>
              <a:t>control</a:t>
            </a:r>
            <a:r>
              <a:rPr lang="sv-SE" dirty="0" smtClean="0"/>
              <a:t> problems? </a:t>
            </a:r>
            <a:r>
              <a:rPr lang="sv-SE" dirty="0" err="1" smtClean="0"/>
              <a:t>Wouldn’t</a:t>
            </a:r>
            <a:r>
              <a:rPr lang="sv-SE" dirty="0" smtClean="0"/>
              <a:t> </a:t>
            </a:r>
            <a:r>
              <a:rPr lang="sv-SE" dirty="0" err="1" smtClean="0"/>
              <a:t>easy</a:t>
            </a:r>
            <a:r>
              <a:rPr lang="sv-SE" dirty="0" smtClean="0"/>
              <a:t> </a:t>
            </a:r>
            <a:r>
              <a:rPr lang="sv-SE" dirty="0" err="1" smtClean="0"/>
              <a:t>credit</a:t>
            </a:r>
            <a:r>
              <a:rPr lang="sv-SE" dirty="0" smtClean="0"/>
              <a:t> make </a:t>
            </a:r>
            <a:r>
              <a:rPr lang="sv-SE" dirty="0" err="1" smtClean="0"/>
              <a:t>this</a:t>
            </a:r>
            <a:r>
              <a:rPr lang="sv-SE" dirty="0" smtClean="0"/>
              <a:t> </a:t>
            </a:r>
            <a:r>
              <a:rPr lang="sv-SE" dirty="0" err="1" smtClean="0"/>
              <a:t>worse</a:t>
            </a:r>
            <a:r>
              <a:rPr lang="sv-SE" dirty="0" smtClean="0"/>
              <a:t>?</a:t>
            </a:r>
          </a:p>
          <a:p>
            <a:pPr eaLnBrk="1" fontAlgn="auto" hangingPunct="1">
              <a:spcAft>
                <a:spcPts val="0"/>
              </a:spcAft>
              <a:buFont typeface="Arial" pitchFamily="34" charset="0"/>
              <a:buChar char="•"/>
              <a:defRPr/>
            </a:pPr>
            <a:r>
              <a:rPr lang="sv-SE" dirty="0" smtClean="0"/>
              <a:t>It </a:t>
            </a:r>
            <a:r>
              <a:rPr lang="sv-SE" dirty="0" err="1" smtClean="0"/>
              <a:t>actually</a:t>
            </a:r>
            <a:r>
              <a:rPr lang="sv-SE" dirty="0" smtClean="0"/>
              <a:t> </a:t>
            </a:r>
            <a:r>
              <a:rPr lang="sv-SE" dirty="0" err="1" smtClean="0"/>
              <a:t>seems</a:t>
            </a:r>
            <a:r>
              <a:rPr lang="sv-SE" dirty="0" smtClean="0"/>
              <a:t> </a:t>
            </a:r>
            <a:r>
              <a:rPr lang="sv-SE" dirty="0" err="1" smtClean="0"/>
              <a:t>to</a:t>
            </a:r>
            <a:r>
              <a:rPr lang="sv-SE" dirty="0" smtClean="0"/>
              <a:t> be the </a:t>
            </a:r>
            <a:r>
              <a:rPr lang="sv-SE" dirty="0" err="1" smtClean="0"/>
              <a:t>other</a:t>
            </a:r>
            <a:r>
              <a:rPr lang="sv-SE" dirty="0" smtClean="0"/>
              <a:t> </a:t>
            </a:r>
            <a:r>
              <a:rPr lang="sv-SE" dirty="0" err="1" smtClean="0"/>
              <a:t>way</a:t>
            </a:r>
            <a:r>
              <a:rPr lang="sv-SE" dirty="0" smtClean="0"/>
              <a:t> </a:t>
            </a:r>
            <a:r>
              <a:rPr lang="sv-SE" dirty="0" err="1" smtClean="0"/>
              <a:t>around</a:t>
            </a:r>
            <a:r>
              <a:rPr lang="sv-SE" dirty="0" smtClean="0"/>
              <a:t>: </a:t>
            </a:r>
            <a:r>
              <a:rPr lang="sv-SE" dirty="0" err="1"/>
              <a:t>m</a:t>
            </a:r>
            <a:r>
              <a:rPr lang="sv-SE" dirty="0" err="1" smtClean="0"/>
              <a:t>icrocredit</a:t>
            </a:r>
            <a:r>
              <a:rPr lang="sv-SE" dirty="0" smtClean="0"/>
              <a:t> </a:t>
            </a:r>
            <a:r>
              <a:rPr lang="sv-SE" dirty="0" err="1" smtClean="0"/>
              <a:t>helps</a:t>
            </a:r>
            <a:r>
              <a:rPr lang="sv-SE" dirty="0" smtClean="0"/>
              <a:t> </a:t>
            </a:r>
            <a:r>
              <a:rPr lang="sv-SE" dirty="0" err="1" smtClean="0"/>
              <a:t>people</a:t>
            </a:r>
            <a:r>
              <a:rPr lang="sv-SE" dirty="0" smtClean="0"/>
              <a:t> </a:t>
            </a:r>
            <a:r>
              <a:rPr lang="sv-SE" dirty="0" err="1" smtClean="0"/>
              <a:t>commit</a:t>
            </a:r>
            <a:r>
              <a:rPr lang="sv-SE" dirty="0" smtClean="0"/>
              <a:t> </a:t>
            </a:r>
            <a:r>
              <a:rPr lang="sv-SE" dirty="0" err="1" smtClean="0"/>
              <a:t>to</a:t>
            </a:r>
            <a:r>
              <a:rPr lang="sv-SE" dirty="0" smtClean="0"/>
              <a:t> a </a:t>
            </a:r>
            <a:r>
              <a:rPr lang="sv-SE" dirty="0" err="1" smtClean="0"/>
              <a:t>savings</a:t>
            </a:r>
            <a:r>
              <a:rPr lang="sv-SE" dirty="0" smtClean="0"/>
              <a:t> plan.</a:t>
            </a:r>
          </a:p>
          <a:p>
            <a:pPr eaLnBrk="1" fontAlgn="auto" hangingPunct="1">
              <a:spcAft>
                <a:spcPts val="0"/>
              </a:spcAft>
              <a:buFont typeface="Arial" pitchFamily="34" charset="0"/>
              <a:buChar char="•"/>
              <a:defRPr/>
            </a:pPr>
            <a:r>
              <a:rPr lang="sv-SE" dirty="0" err="1" smtClean="0"/>
              <a:t>But</a:t>
            </a:r>
            <a:r>
              <a:rPr lang="sv-SE" dirty="0" smtClean="0"/>
              <a:t> is it the </a:t>
            </a:r>
            <a:r>
              <a:rPr lang="sv-SE" i="1" dirty="0" smtClean="0"/>
              <a:t>best</a:t>
            </a:r>
            <a:r>
              <a:rPr lang="sv-SE" dirty="0" smtClean="0"/>
              <a:t> </a:t>
            </a:r>
            <a:r>
              <a:rPr lang="sv-SE" dirty="0" err="1" smtClean="0"/>
              <a:t>way</a:t>
            </a:r>
            <a:r>
              <a:rPr lang="sv-SE" dirty="0" smtClean="0"/>
              <a:t> </a:t>
            </a:r>
            <a:r>
              <a:rPr lang="sv-SE" dirty="0" err="1" smtClean="0"/>
              <a:t>to</a:t>
            </a:r>
            <a:r>
              <a:rPr lang="sv-SE" dirty="0" smtClean="0"/>
              <a:t> </a:t>
            </a:r>
            <a:r>
              <a:rPr lang="sv-SE" dirty="0" err="1" smtClean="0"/>
              <a:t>achieve</a:t>
            </a:r>
            <a:r>
              <a:rPr lang="sv-SE" dirty="0" smtClean="0"/>
              <a:t> </a:t>
            </a:r>
            <a:r>
              <a:rPr lang="sv-SE" dirty="0" err="1" smtClean="0"/>
              <a:t>commitment</a:t>
            </a:r>
            <a:r>
              <a:rPr lang="sv-SE" dirty="0" smtClean="0"/>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a:t>The Mongolian Microfinance Experiment</a:t>
            </a:r>
            <a:endParaRPr lang="en-US" dirty="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sv-SE" dirty="0" err="1" smtClean="0"/>
              <a:t>Attanasio</a:t>
            </a:r>
            <a:r>
              <a:rPr lang="sv-SE" dirty="0" smtClean="0"/>
              <a:t> et al. (2012). Taken from the </a:t>
            </a:r>
            <a:r>
              <a:rPr lang="sv-SE" dirty="0" err="1" smtClean="0"/>
              <a:t>development</a:t>
            </a:r>
            <a:r>
              <a:rPr lang="sv-SE" dirty="0" smtClean="0"/>
              <a:t> </a:t>
            </a:r>
            <a:r>
              <a:rPr lang="sv-SE" dirty="0" err="1" smtClean="0"/>
              <a:t>impact</a:t>
            </a:r>
            <a:r>
              <a:rPr lang="sv-SE" dirty="0" smtClean="0"/>
              <a:t> </a:t>
            </a:r>
            <a:r>
              <a:rPr lang="sv-SE" dirty="0" err="1" smtClean="0"/>
              <a:t>blog</a:t>
            </a:r>
            <a:r>
              <a:rPr lang="sv-SE" dirty="0" smtClean="0"/>
              <a:t>.</a:t>
            </a:r>
          </a:p>
          <a:p>
            <a:pPr eaLnBrk="1" fontAlgn="auto" hangingPunct="1">
              <a:spcAft>
                <a:spcPts val="0"/>
              </a:spcAft>
              <a:buFont typeface="Arial" pitchFamily="34" charset="0"/>
              <a:buChar char="•"/>
              <a:defRPr/>
            </a:pPr>
            <a:r>
              <a:rPr lang="en-US" b="1" dirty="0"/>
              <a:t>Sample</a:t>
            </a:r>
            <a:r>
              <a:rPr lang="en-US" dirty="0"/>
              <a:t>: 1148 women in 40 villages in rural </a:t>
            </a:r>
            <a:r>
              <a:rPr lang="en-US" dirty="0" smtClean="0"/>
              <a:t>Mongolia.</a:t>
            </a:r>
          </a:p>
          <a:p>
            <a:pPr eaLnBrk="1" fontAlgn="auto" hangingPunct="1">
              <a:spcAft>
                <a:spcPts val="0"/>
              </a:spcAft>
              <a:buFont typeface="Arial" pitchFamily="34" charset="0"/>
              <a:buChar char="•"/>
              <a:defRPr/>
            </a:pPr>
            <a:r>
              <a:rPr lang="en-US" b="1" dirty="0"/>
              <a:t>Loans</a:t>
            </a:r>
            <a:r>
              <a:rPr lang="en-US" dirty="0"/>
              <a:t>: intended for business use, but about a half are used for household uses</a:t>
            </a:r>
            <a:r>
              <a:rPr lang="en-US" dirty="0" smtClean="0"/>
              <a:t>. Interested people sign up beforehand.</a:t>
            </a:r>
          </a:p>
          <a:p>
            <a:pPr eaLnBrk="1" fontAlgn="auto" hangingPunct="1">
              <a:spcAft>
                <a:spcPts val="0"/>
              </a:spcAft>
              <a:buFont typeface="Arial" pitchFamily="34" charset="0"/>
              <a:buChar char="•"/>
              <a:defRPr/>
            </a:pPr>
            <a:r>
              <a:rPr lang="sv-SE" b="1" dirty="0" smtClean="0"/>
              <a:t>Intervention</a:t>
            </a:r>
            <a:r>
              <a:rPr lang="sv-SE" dirty="0" smtClean="0"/>
              <a:t>: </a:t>
            </a:r>
            <a:r>
              <a:rPr lang="en-US" dirty="0"/>
              <a:t>Villages were </a:t>
            </a:r>
            <a:r>
              <a:rPr lang="en-US" dirty="0" smtClean="0"/>
              <a:t>randomized </a:t>
            </a:r>
            <a:r>
              <a:rPr lang="en-US" dirty="0"/>
              <a:t>so that 15 got group loans, 15 got individual loans, and in 10 </a:t>
            </a:r>
            <a:r>
              <a:rPr lang="en-US" dirty="0" smtClean="0"/>
              <a:t>no loans were provided.</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sv-SE" smtClean="0"/>
              <a:t>Data</a:t>
            </a:r>
            <a:endParaRPr lang="en-US" smtClean="0"/>
          </a:p>
        </p:txBody>
      </p:sp>
      <p:sp>
        <p:nvSpPr>
          <p:cNvPr id="31746" name="Content Placeholder 2"/>
          <p:cNvSpPr>
            <a:spLocks noGrp="1"/>
          </p:cNvSpPr>
          <p:nvPr>
            <p:ph idx="1"/>
          </p:nvPr>
        </p:nvSpPr>
        <p:spPr/>
        <p:txBody>
          <a:bodyPr/>
          <a:lstStyle/>
          <a:p>
            <a:pPr eaLnBrk="1" hangingPunct="1"/>
            <a:r>
              <a:rPr lang="sv-SE" smtClean="0"/>
              <a:t>A baseline survey was taken </a:t>
            </a:r>
            <a:r>
              <a:rPr lang="sv-SE" i="1" smtClean="0"/>
              <a:t>before</a:t>
            </a:r>
            <a:r>
              <a:rPr lang="sv-SE" smtClean="0"/>
              <a:t> people were assigned to treatment and control groups. </a:t>
            </a:r>
          </a:p>
          <a:p>
            <a:pPr eaLnBrk="1" hangingPunct="1"/>
            <a:r>
              <a:rPr lang="sv-SE" smtClean="0"/>
              <a:t>Follow-up survey 18 months after baseline.</a:t>
            </a:r>
            <a:endParaRPr lang="en-US"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sv-SE" smtClean="0"/>
              <a:t>Results</a:t>
            </a:r>
            <a:endParaRPr lang="en-US" smtClean="0"/>
          </a:p>
        </p:txBody>
      </p:sp>
      <p:sp>
        <p:nvSpPr>
          <p:cNvPr id="32770" name="Content Placeholder 2"/>
          <p:cNvSpPr>
            <a:spLocks noGrp="1"/>
          </p:cNvSpPr>
          <p:nvPr>
            <p:ph idx="1"/>
          </p:nvPr>
        </p:nvSpPr>
        <p:spPr/>
        <p:txBody>
          <a:bodyPr/>
          <a:lstStyle/>
          <a:p>
            <a:pPr eaLnBrk="1" hangingPunct="1"/>
            <a:r>
              <a:rPr lang="en-US" smtClean="0"/>
              <a:t>Individual and group loans are used in similar ways. In both treatments women report using just over half of the loans for business uses.</a:t>
            </a:r>
          </a:p>
          <a:p>
            <a:pPr eaLnBrk="1" hangingPunct="1"/>
            <a:r>
              <a:rPr lang="en-US" smtClean="0"/>
              <a:t>There is no difference in default probabilities between the two types of loans.</a:t>
            </a:r>
          </a:p>
          <a:p>
            <a:pPr eaLnBrk="1" hangingPunct="1"/>
            <a:r>
              <a:rPr lang="en-US" smtClean="0"/>
              <a:t>They find a large impact of group loans on the probability of individuals owning an enterprise.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sv-SE" smtClean="0"/>
              <a:t>Results</a:t>
            </a:r>
            <a:endParaRPr lang="en-US" smtClean="0"/>
          </a:p>
        </p:txBody>
      </p:sp>
      <p:sp>
        <p:nvSpPr>
          <p:cNvPr id="33794" name="Content Placeholder 2"/>
          <p:cNvSpPr>
            <a:spLocks noGrp="1"/>
          </p:cNvSpPr>
          <p:nvPr>
            <p:ph idx="1"/>
          </p:nvPr>
        </p:nvSpPr>
        <p:spPr/>
        <p:txBody>
          <a:bodyPr/>
          <a:lstStyle/>
          <a:p>
            <a:pPr eaLnBrk="1" hangingPunct="1"/>
            <a:r>
              <a:rPr lang="en-US" smtClean="0"/>
              <a:t>Food consumption increased in the group villages and there is reduction in amounts spent on cigarettes (a temptation good).</a:t>
            </a:r>
          </a:p>
          <a:p>
            <a:pPr eaLnBrk="1" hangingPunct="1"/>
            <a:r>
              <a:rPr lang="en-US" smtClean="0"/>
              <a:t>In both individual and group loans there is an increase in purchases of large household appliances.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sv-SE" smtClean="0"/>
              <a:t>Conclusion</a:t>
            </a:r>
            <a:endParaRPr lang="en-US" smtClean="0"/>
          </a:p>
        </p:txBody>
      </p:sp>
      <p:sp>
        <p:nvSpPr>
          <p:cNvPr id="34818" name="Content Placeholder 2"/>
          <p:cNvSpPr>
            <a:spLocks noGrp="1"/>
          </p:cNvSpPr>
          <p:nvPr>
            <p:ph idx="1"/>
          </p:nvPr>
        </p:nvSpPr>
        <p:spPr/>
        <p:txBody>
          <a:bodyPr/>
          <a:lstStyle/>
          <a:p>
            <a:pPr eaLnBrk="1" hangingPunct="1"/>
            <a:r>
              <a:rPr lang="en-US" smtClean="0"/>
              <a:t>“Group discipline may not only prevent the selection of overly risky investment projects, it may also ensure that a substantial part of the loans is actually invested in the first place (instead of used for consumption or transfers to others)”.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sv-SE" smtClean="0"/>
              <a:t>Issues</a:t>
            </a:r>
            <a:endParaRPr lang="en-US" smtClean="0"/>
          </a:p>
        </p:txBody>
      </p:sp>
      <p:sp>
        <p:nvSpPr>
          <p:cNvPr id="35842" name="Content Placeholder 2"/>
          <p:cNvSpPr>
            <a:spLocks noGrp="1"/>
          </p:cNvSpPr>
          <p:nvPr>
            <p:ph idx="1"/>
          </p:nvPr>
        </p:nvSpPr>
        <p:spPr/>
        <p:txBody>
          <a:bodyPr/>
          <a:lstStyle/>
          <a:p>
            <a:pPr eaLnBrk="1" hangingPunct="1"/>
            <a:r>
              <a:rPr lang="en-US" smtClean="0"/>
              <a:t>Generalizability.</a:t>
            </a:r>
          </a:p>
          <a:p>
            <a:pPr eaLnBrk="1" hangingPunct="1">
              <a:buFont typeface="Arial" charset="0"/>
              <a:buNone/>
            </a:pPr>
            <a:r>
              <a:rPr lang="en-US" smtClean="0"/>
              <a:t> </a:t>
            </a:r>
          </a:p>
          <a:p>
            <a:pPr eaLnBrk="1" hangingPunct="1"/>
            <a:r>
              <a:rPr lang="sv-SE" smtClean="0"/>
              <a:t>Heterogeneity.</a:t>
            </a:r>
          </a:p>
          <a:p>
            <a:pPr eaLnBrk="1" hangingPunct="1"/>
            <a:endParaRPr lang="sv-SE" smtClean="0"/>
          </a:p>
          <a:p>
            <a:pPr eaLnBrk="1" hangingPunct="1"/>
            <a:r>
              <a:rPr lang="sv-SE" smtClean="0"/>
              <a:t>Longer term effects.</a:t>
            </a:r>
            <a:endParaRPr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a:lstStyle/>
          <a:p>
            <a:r>
              <a:rPr lang="sv-SE" smtClean="0"/>
              <a:t>To sum up.</a:t>
            </a:r>
            <a:endParaRPr lang="nb-NO" smtClean="0"/>
          </a:p>
        </p:txBody>
      </p:sp>
      <p:sp>
        <p:nvSpPr>
          <p:cNvPr id="45059" name="Rectangle 3"/>
          <p:cNvSpPr>
            <a:spLocks noGrp="1"/>
          </p:cNvSpPr>
          <p:nvPr>
            <p:ph type="body" idx="1"/>
          </p:nvPr>
        </p:nvSpPr>
        <p:spPr/>
        <p:txBody>
          <a:bodyPr/>
          <a:lstStyle/>
          <a:p>
            <a:r>
              <a:rPr lang="sv-SE" dirty="0" err="1" smtClean="0"/>
              <a:t>Microcredit</a:t>
            </a:r>
            <a:r>
              <a:rPr lang="sv-SE" dirty="0" smtClean="0"/>
              <a:t> is </a:t>
            </a:r>
            <a:r>
              <a:rPr lang="sv-SE" dirty="0" err="1" smtClean="0"/>
              <a:t>more</a:t>
            </a:r>
            <a:r>
              <a:rPr lang="sv-SE" dirty="0" smtClean="0"/>
              <a:t> </a:t>
            </a:r>
            <a:r>
              <a:rPr lang="sv-SE" dirty="0" err="1" smtClean="0"/>
              <a:t>than</a:t>
            </a:r>
            <a:r>
              <a:rPr lang="sv-SE" dirty="0" smtClean="0"/>
              <a:t> just a hype.</a:t>
            </a:r>
          </a:p>
          <a:p>
            <a:r>
              <a:rPr lang="en-US" dirty="0" smtClean="0"/>
              <a:t>It is </a:t>
            </a:r>
            <a:r>
              <a:rPr lang="en-US" dirty="0"/>
              <a:t>clearly </a:t>
            </a:r>
            <a:r>
              <a:rPr lang="en-US" i="1" dirty="0"/>
              <a:t>one</a:t>
            </a:r>
            <a:r>
              <a:rPr lang="en-US" dirty="0"/>
              <a:t> of the key instruments in the fight against poverty. </a:t>
            </a:r>
            <a:endParaRPr lang="en-US" dirty="0" smtClean="0"/>
          </a:p>
          <a:p>
            <a:r>
              <a:rPr lang="en-US" dirty="0"/>
              <a:t>But it is probably </a:t>
            </a:r>
            <a:r>
              <a:rPr lang="en-US" dirty="0" smtClean="0"/>
              <a:t>oversold.</a:t>
            </a:r>
          </a:p>
          <a:p>
            <a:r>
              <a:rPr lang="en-US" dirty="0"/>
              <a:t>T</a:t>
            </a:r>
            <a:r>
              <a:rPr lang="en-US" dirty="0" smtClean="0"/>
              <a:t>here </a:t>
            </a:r>
            <a:r>
              <a:rPr lang="en-US" dirty="0"/>
              <a:t>is no indication of that it transforms whole societies and it is definitely not always the best tool.</a:t>
            </a:r>
            <a:endParaRPr lang="nb-NO"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The research </a:t>
            </a:r>
            <a:r>
              <a:rPr lang="sv-SE" dirty="0" err="1" smtClean="0"/>
              <a:t>frontier</a:t>
            </a:r>
            <a:endParaRPr lang="en-US" dirty="0"/>
          </a:p>
        </p:txBody>
      </p:sp>
      <p:sp>
        <p:nvSpPr>
          <p:cNvPr id="3" name="Content Placeholder 2"/>
          <p:cNvSpPr>
            <a:spLocks noGrp="1"/>
          </p:cNvSpPr>
          <p:nvPr>
            <p:ph idx="1"/>
          </p:nvPr>
        </p:nvSpPr>
        <p:spPr/>
        <p:txBody>
          <a:bodyPr/>
          <a:lstStyle/>
          <a:p>
            <a:r>
              <a:rPr lang="sv-SE" dirty="0" err="1" smtClean="0"/>
              <a:t>What</a:t>
            </a:r>
            <a:r>
              <a:rPr lang="sv-SE" dirty="0" smtClean="0"/>
              <a:t> </a:t>
            </a:r>
            <a:r>
              <a:rPr lang="sv-SE" dirty="0" err="1" smtClean="0"/>
              <a:t>aspects</a:t>
            </a:r>
            <a:r>
              <a:rPr lang="sv-SE" dirty="0" smtClean="0"/>
              <a:t> </a:t>
            </a:r>
            <a:r>
              <a:rPr lang="sv-SE" dirty="0" err="1" smtClean="0"/>
              <a:t>of</a:t>
            </a:r>
            <a:r>
              <a:rPr lang="sv-SE" dirty="0" smtClean="0"/>
              <a:t> </a:t>
            </a:r>
            <a:r>
              <a:rPr lang="sv-SE" dirty="0" err="1" smtClean="0"/>
              <a:t>microcredit</a:t>
            </a:r>
            <a:r>
              <a:rPr lang="sv-SE" dirty="0" smtClean="0"/>
              <a:t> </a:t>
            </a:r>
            <a:r>
              <a:rPr lang="sv-SE" dirty="0" err="1" smtClean="0"/>
              <a:t>can</a:t>
            </a:r>
            <a:r>
              <a:rPr lang="sv-SE" dirty="0" smtClean="0"/>
              <a:t> be </a:t>
            </a:r>
            <a:r>
              <a:rPr lang="sv-SE" dirty="0" err="1" smtClean="0"/>
              <a:t>amended</a:t>
            </a:r>
            <a:r>
              <a:rPr lang="sv-SE" dirty="0" smtClean="0"/>
              <a:t> </a:t>
            </a:r>
            <a:r>
              <a:rPr lang="sv-SE" dirty="0" err="1" smtClean="0"/>
              <a:t>to</a:t>
            </a:r>
            <a:r>
              <a:rPr lang="sv-SE" dirty="0" smtClean="0"/>
              <a:t> </a:t>
            </a:r>
            <a:r>
              <a:rPr lang="sv-SE" dirty="0" err="1" smtClean="0"/>
              <a:t>increase</a:t>
            </a:r>
            <a:r>
              <a:rPr lang="sv-SE" dirty="0" smtClean="0"/>
              <a:t> </a:t>
            </a:r>
            <a:r>
              <a:rPr lang="sv-SE" dirty="0" err="1" smtClean="0"/>
              <a:t>its</a:t>
            </a:r>
            <a:r>
              <a:rPr lang="sv-SE" dirty="0" smtClean="0"/>
              <a:t> </a:t>
            </a:r>
            <a:r>
              <a:rPr lang="sv-SE" dirty="0" err="1" smtClean="0"/>
              <a:t>popularity</a:t>
            </a:r>
            <a:r>
              <a:rPr lang="sv-SE" dirty="0" smtClean="0"/>
              <a:t> and </a:t>
            </a:r>
            <a:r>
              <a:rPr lang="sv-SE" dirty="0" err="1" smtClean="0"/>
              <a:t>flexibility</a:t>
            </a:r>
            <a:r>
              <a:rPr lang="sv-SE" dirty="0" smtClean="0"/>
              <a:t> </a:t>
            </a:r>
            <a:r>
              <a:rPr lang="sv-SE" dirty="0" err="1" smtClean="0"/>
              <a:t>while</a:t>
            </a:r>
            <a:r>
              <a:rPr lang="sv-SE" dirty="0" smtClean="0"/>
              <a:t> still </a:t>
            </a:r>
            <a:r>
              <a:rPr lang="sv-SE" dirty="0" err="1" smtClean="0"/>
              <a:t>having</a:t>
            </a:r>
            <a:r>
              <a:rPr lang="sv-SE" dirty="0" smtClean="0"/>
              <a:t> </a:t>
            </a:r>
            <a:r>
              <a:rPr lang="sv-SE" dirty="0" err="1" smtClean="0"/>
              <a:t>low</a:t>
            </a:r>
            <a:r>
              <a:rPr lang="sv-SE" dirty="0" smtClean="0"/>
              <a:t> </a:t>
            </a:r>
            <a:r>
              <a:rPr lang="sv-SE" dirty="0" err="1" smtClean="0"/>
              <a:t>costs</a:t>
            </a:r>
            <a:r>
              <a:rPr lang="sv-SE" dirty="0" smtClean="0"/>
              <a:t>?</a:t>
            </a:r>
          </a:p>
          <a:p>
            <a:r>
              <a:rPr lang="sv-SE" dirty="0" err="1" smtClean="0"/>
              <a:t>How</a:t>
            </a:r>
            <a:r>
              <a:rPr lang="sv-SE" dirty="0" smtClean="0"/>
              <a:t> </a:t>
            </a:r>
            <a:r>
              <a:rPr lang="sv-SE" dirty="0" err="1" smtClean="0"/>
              <a:t>to</a:t>
            </a:r>
            <a:r>
              <a:rPr lang="sv-SE" dirty="0" smtClean="0"/>
              <a:t> </a:t>
            </a:r>
            <a:r>
              <a:rPr lang="sv-SE" dirty="0" err="1" smtClean="0"/>
              <a:t>finance</a:t>
            </a:r>
            <a:r>
              <a:rPr lang="sv-SE" dirty="0" smtClean="0"/>
              <a:t> </a:t>
            </a:r>
            <a:r>
              <a:rPr lang="sv-SE" dirty="0" err="1" smtClean="0"/>
              <a:t>larger</a:t>
            </a:r>
            <a:r>
              <a:rPr lang="sv-SE" dirty="0" smtClean="0"/>
              <a:t> </a:t>
            </a:r>
            <a:r>
              <a:rPr lang="sv-SE" dirty="0" err="1" smtClean="0"/>
              <a:t>businesses</a:t>
            </a:r>
            <a:r>
              <a:rPr lang="sv-SE" dirty="0" smtClean="0"/>
              <a:t>?</a:t>
            </a:r>
          </a:p>
          <a:p>
            <a:r>
              <a:rPr lang="sv-SE" dirty="0" err="1" smtClean="0"/>
              <a:t>Microsavings</a:t>
            </a:r>
            <a:r>
              <a:rPr lang="sv-SE" dirty="0" smtClean="0"/>
              <a:t> and </a:t>
            </a:r>
            <a:r>
              <a:rPr lang="sv-SE" dirty="0" err="1" smtClean="0"/>
              <a:t>microinsurance</a:t>
            </a:r>
            <a:r>
              <a:rPr lang="sv-SE" dirty="0" smtClean="0"/>
              <a:t>.</a:t>
            </a:r>
          </a:p>
          <a:p>
            <a:endParaRPr lang="en-US" dirty="0"/>
          </a:p>
        </p:txBody>
      </p:sp>
    </p:spTree>
    <p:extLst>
      <p:ext uri="{BB962C8B-B14F-4D97-AF65-F5344CB8AC3E}">
        <p14:creationId xmlns:p14="http://schemas.microsoft.com/office/powerpoint/2010/main" val="3514651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sv-SE" smtClean="0"/>
              <a:t>A detour on risk</a:t>
            </a:r>
            <a:endParaRPr lang="en-US" smtClean="0"/>
          </a:p>
        </p:txBody>
      </p:sp>
      <p:sp>
        <p:nvSpPr>
          <p:cNvPr id="36866" name="Content Placeholder 2"/>
          <p:cNvSpPr>
            <a:spLocks noGrp="1"/>
          </p:cNvSpPr>
          <p:nvPr>
            <p:ph idx="1"/>
          </p:nvPr>
        </p:nvSpPr>
        <p:spPr/>
        <p:txBody>
          <a:bodyPr/>
          <a:lstStyle/>
          <a:p>
            <a:pPr eaLnBrk="1" hangingPunct="1"/>
            <a:r>
              <a:rPr lang="sv-SE" smtClean="0"/>
              <a:t>2 scenarios: 100 kr with p=0.5 or 50 kr with p=1.</a:t>
            </a:r>
          </a:p>
          <a:p>
            <a:pPr eaLnBrk="1" hangingPunct="1"/>
            <a:r>
              <a:rPr lang="sv-SE" smtClean="0"/>
              <a:t>EV= Expected value = average payoff</a:t>
            </a:r>
          </a:p>
          <a:p>
            <a:pPr eaLnBrk="1" hangingPunct="1"/>
            <a:r>
              <a:rPr lang="sv-SE" smtClean="0"/>
              <a:t>CE= Certainty equivalent = Amount accepted instead of the bet.</a:t>
            </a:r>
          </a:p>
          <a:p>
            <a:pPr eaLnBrk="1" hangingPunct="1"/>
            <a:r>
              <a:rPr lang="sv-SE" smtClean="0"/>
              <a:t> Risk premium= EV-CE</a:t>
            </a:r>
            <a:endParaRPr lang="en-US"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sv-SE" smtClean="0"/>
              <a:t>Risk attitudes</a:t>
            </a:r>
            <a:endParaRPr lang="en-US"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sv-SE" dirty="0" smtClean="0"/>
              <a:t>A person is </a:t>
            </a:r>
            <a:r>
              <a:rPr lang="sv-SE" dirty="0" err="1" smtClean="0"/>
              <a:t>said</a:t>
            </a:r>
            <a:r>
              <a:rPr lang="sv-SE" dirty="0" smtClean="0"/>
              <a:t> </a:t>
            </a:r>
            <a:r>
              <a:rPr lang="sv-SE" dirty="0" err="1" smtClean="0"/>
              <a:t>to</a:t>
            </a:r>
            <a:r>
              <a:rPr lang="sv-SE" dirty="0" smtClean="0"/>
              <a:t> be:</a:t>
            </a:r>
          </a:p>
          <a:p>
            <a:pPr lvl="2" eaLnBrk="1" fontAlgn="auto" hangingPunct="1">
              <a:lnSpc>
                <a:spcPct val="90000"/>
              </a:lnSpc>
              <a:spcBef>
                <a:spcPct val="0"/>
              </a:spcBef>
              <a:spcAft>
                <a:spcPts val="600"/>
              </a:spcAft>
              <a:buFont typeface="Wingdings" pitchFamily="2" charset="2"/>
              <a:buChar char="Ø"/>
              <a:defRPr/>
            </a:pPr>
            <a:endParaRPr lang="sv-SE" dirty="0"/>
          </a:p>
          <a:p>
            <a:pPr lvl="2" eaLnBrk="1" fontAlgn="auto" hangingPunct="1">
              <a:lnSpc>
                <a:spcPct val="90000"/>
              </a:lnSpc>
              <a:spcBef>
                <a:spcPct val="0"/>
              </a:spcBef>
              <a:spcAft>
                <a:spcPts val="600"/>
              </a:spcAft>
              <a:buFont typeface="Wingdings" pitchFamily="2" charset="2"/>
              <a:buChar char="Ø"/>
              <a:defRPr/>
            </a:pPr>
            <a:r>
              <a:rPr lang="sv-SE" dirty="0" smtClean="0"/>
              <a:t>  Risk neutral </a:t>
            </a:r>
            <a:r>
              <a:rPr lang="en-US" dirty="0"/>
              <a:t>- if she is indifferent between the bet and a certain </a:t>
            </a:r>
            <a:r>
              <a:rPr lang="en-US" dirty="0" smtClean="0"/>
              <a:t>50 </a:t>
            </a:r>
            <a:r>
              <a:rPr lang="en-US" dirty="0" err="1" smtClean="0"/>
              <a:t>kr</a:t>
            </a:r>
            <a:r>
              <a:rPr lang="en-US" dirty="0" smtClean="0"/>
              <a:t> payment.</a:t>
            </a:r>
            <a:endParaRPr lang="sv-SE" dirty="0" smtClean="0"/>
          </a:p>
          <a:p>
            <a:pPr marL="0" indent="0" eaLnBrk="1" fontAlgn="auto" hangingPunct="1">
              <a:spcAft>
                <a:spcPts val="0"/>
              </a:spcAft>
              <a:buFont typeface="Arial" pitchFamily="34" charset="0"/>
              <a:buNone/>
              <a:defRPr/>
            </a:pPr>
            <a:endParaRPr lang="sv-SE" dirty="0"/>
          </a:p>
          <a:p>
            <a:pPr lvl="2" eaLnBrk="1" fontAlgn="auto" hangingPunct="1">
              <a:lnSpc>
                <a:spcPct val="90000"/>
              </a:lnSpc>
              <a:spcBef>
                <a:spcPct val="0"/>
              </a:spcBef>
              <a:spcAft>
                <a:spcPts val="600"/>
              </a:spcAft>
              <a:buFont typeface="Wingdings" pitchFamily="2" charset="2"/>
              <a:buChar char="Ø"/>
              <a:defRPr/>
            </a:pPr>
            <a:r>
              <a:rPr lang="sv-SE" dirty="0"/>
              <a:t> </a:t>
            </a:r>
            <a:r>
              <a:rPr lang="sv-SE" altLang="zh-CN" dirty="0" smtClean="0"/>
              <a:t>Risk </a:t>
            </a:r>
            <a:r>
              <a:rPr lang="sv-SE" altLang="zh-CN" dirty="0" err="1" smtClean="0"/>
              <a:t>averse</a:t>
            </a:r>
            <a:r>
              <a:rPr lang="sv-SE" altLang="zh-CN" dirty="0" smtClean="0"/>
              <a:t> - </a:t>
            </a:r>
            <a:r>
              <a:rPr lang="en-US" dirty="0" smtClean="0"/>
              <a:t>if </a:t>
            </a:r>
            <a:r>
              <a:rPr lang="en-US" dirty="0"/>
              <a:t>she would accept a certain payment </a:t>
            </a:r>
            <a:r>
              <a:rPr lang="en-US" dirty="0" smtClean="0"/>
              <a:t>of </a:t>
            </a:r>
            <a:r>
              <a:rPr lang="en-US" dirty="0"/>
              <a:t>less than </a:t>
            </a:r>
            <a:r>
              <a:rPr lang="en-US" dirty="0" smtClean="0"/>
              <a:t>50 rather </a:t>
            </a:r>
            <a:r>
              <a:rPr lang="en-US" dirty="0"/>
              <a:t>than taking the </a:t>
            </a:r>
            <a:r>
              <a:rPr lang="en-US" dirty="0" smtClean="0"/>
              <a:t>gamble.</a:t>
            </a:r>
            <a:endParaRPr lang="sv-SE" dirty="0"/>
          </a:p>
          <a:p>
            <a:pPr lvl="2" eaLnBrk="1" fontAlgn="auto" hangingPunct="1">
              <a:lnSpc>
                <a:spcPct val="90000"/>
              </a:lnSpc>
              <a:spcBef>
                <a:spcPct val="0"/>
              </a:spcBef>
              <a:spcAft>
                <a:spcPts val="600"/>
              </a:spcAft>
              <a:buFont typeface="Wingdings" pitchFamily="2" charset="2"/>
              <a:buChar char="Ø"/>
              <a:defRPr/>
            </a:pPr>
            <a:endParaRPr lang="sv-SE" dirty="0"/>
          </a:p>
          <a:p>
            <a:pPr lvl="2" eaLnBrk="1" fontAlgn="auto" hangingPunct="1">
              <a:lnSpc>
                <a:spcPct val="90000"/>
              </a:lnSpc>
              <a:spcBef>
                <a:spcPct val="0"/>
              </a:spcBef>
              <a:spcAft>
                <a:spcPts val="600"/>
              </a:spcAft>
              <a:buFont typeface="Wingdings" pitchFamily="2" charset="2"/>
              <a:buChar char="Ø"/>
              <a:defRPr/>
            </a:pPr>
            <a:r>
              <a:rPr lang="sv-SE" dirty="0"/>
              <a:t> </a:t>
            </a:r>
            <a:r>
              <a:rPr lang="sv-SE" dirty="0" smtClean="0"/>
              <a:t>Risk </a:t>
            </a:r>
            <a:r>
              <a:rPr lang="sv-SE" dirty="0" err="1" smtClean="0"/>
              <a:t>loving</a:t>
            </a:r>
            <a:r>
              <a:rPr lang="sv-SE" dirty="0" smtClean="0"/>
              <a:t> - </a:t>
            </a:r>
            <a:r>
              <a:rPr lang="en-US" dirty="0" smtClean="0"/>
              <a:t>if </a:t>
            </a:r>
            <a:r>
              <a:rPr lang="en-US" dirty="0"/>
              <a:t>the guaranteed payment must be more than </a:t>
            </a:r>
            <a:r>
              <a:rPr lang="en-US" dirty="0" smtClean="0"/>
              <a:t>50 to </a:t>
            </a:r>
            <a:r>
              <a:rPr lang="en-US" dirty="0"/>
              <a:t>induce her to take the guaranteed option</a:t>
            </a:r>
            <a:r>
              <a:rPr lang="sv-SE" dirty="0" smtClean="0"/>
              <a:t>.</a:t>
            </a:r>
            <a:endParaRPr lang="sv-SE" dirty="0"/>
          </a:p>
          <a:p>
            <a:pPr marL="0" indent="0" eaLnBrk="1" fontAlgn="auto" hangingPunct="1">
              <a:spcAft>
                <a:spcPts val="0"/>
              </a:spcAft>
              <a:buFont typeface="Arial" pitchFamily="34" charset="0"/>
              <a:buNone/>
              <a:defRP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sv-SE" dirty="0" err="1" smtClean="0"/>
              <a:t>Expected</a:t>
            </a:r>
            <a:r>
              <a:rPr lang="sv-SE" dirty="0" smtClean="0"/>
              <a:t> </a:t>
            </a:r>
            <a:r>
              <a:rPr lang="sv-SE" dirty="0" err="1" smtClean="0"/>
              <a:t>utility</a:t>
            </a:r>
            <a:r>
              <a:rPr lang="sv-SE" dirty="0" smtClean="0"/>
              <a:t> </a:t>
            </a:r>
            <a:r>
              <a:rPr lang="sv-SE" dirty="0" err="1" smtClean="0"/>
              <a:t>theory</a:t>
            </a:r>
            <a:r>
              <a:rPr lang="sv-SE" dirty="0" smtClean="0"/>
              <a:t> and risk aversion</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Expected utility of wealth</a:t>
            </a:r>
            <a:r>
              <a:rPr lang="en-US" dirty="0" smtClean="0"/>
              <a:t>:</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i="1" dirty="0"/>
              <a:t>E</a:t>
            </a:r>
            <a:r>
              <a:rPr lang="en-US" dirty="0"/>
              <a:t>(u(w)) = (</a:t>
            </a:r>
            <a:r>
              <a:rPr lang="en-US" i="1" dirty="0"/>
              <a:t>u</a:t>
            </a:r>
            <a:r>
              <a:rPr lang="en-US" dirty="0"/>
              <a:t>(0) + </a:t>
            </a:r>
            <a:r>
              <a:rPr lang="en-US" i="1" dirty="0"/>
              <a:t>u</a:t>
            </a:r>
            <a:r>
              <a:rPr lang="en-US" dirty="0"/>
              <a:t>(100)) / </a:t>
            </a:r>
            <a:r>
              <a:rPr lang="en-US" dirty="0" smtClean="0"/>
              <a:t>2</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a:t>An agent possesses risk aversion if and only if the utility function is concave.</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sv-SE" dirty="0" smtClean="0"/>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2"/>
          <p:cNvSpPr>
            <a:spLocks noGrp="1"/>
          </p:cNvSpPr>
          <p:nvPr>
            <p:ph idx="1"/>
          </p:nvPr>
        </p:nvSpPr>
        <p:spPr>
          <a:xfrm>
            <a:off x="457200" y="476250"/>
            <a:ext cx="8229600" cy="5649913"/>
          </a:xfrm>
        </p:spPr>
        <p:txBody>
          <a:bodyPr/>
          <a:lstStyle/>
          <a:p>
            <a:pPr eaLnBrk="1" hangingPunct="1"/>
            <a:r>
              <a:rPr lang="en-US" b="1" smtClean="0"/>
              <a:t>E(U(W))</a:t>
            </a:r>
            <a:r>
              <a:rPr lang="en-US" smtClean="0"/>
              <a:t> - Expected value of the utility (expected utility) of the uncertain payment.</a:t>
            </a:r>
          </a:p>
          <a:p>
            <a:pPr eaLnBrk="1" hangingPunct="1"/>
            <a:endParaRPr lang="en-US" smtClean="0"/>
          </a:p>
          <a:p>
            <a:pPr eaLnBrk="1" hangingPunct="1"/>
            <a:r>
              <a:rPr lang="en-US" smtClean="0"/>
              <a:t> </a:t>
            </a:r>
            <a:r>
              <a:rPr lang="en-US" b="1" smtClean="0"/>
              <a:t>E(W)</a:t>
            </a:r>
            <a:r>
              <a:rPr lang="en-US" smtClean="0"/>
              <a:t> - Expected value of the uncertain payment.</a:t>
            </a:r>
          </a:p>
          <a:p>
            <a:pPr eaLnBrk="1" hangingPunct="1"/>
            <a:endParaRPr lang="en-US" smtClean="0"/>
          </a:p>
          <a:p>
            <a:pPr eaLnBrk="1" hangingPunct="1"/>
            <a:r>
              <a:rPr lang="en-US" b="1" smtClean="0"/>
              <a:t>U(CE)</a:t>
            </a:r>
            <a:r>
              <a:rPr lang="en-US" smtClean="0"/>
              <a:t> - Utility of the certainty equivalent. </a:t>
            </a:r>
          </a:p>
          <a:p>
            <a:pPr eaLnBrk="1" hangingPunct="1"/>
            <a:endParaRPr lang="en-US" smtClean="0"/>
          </a:p>
          <a:p>
            <a:pPr eaLnBrk="1" hangingPunct="1"/>
            <a:r>
              <a:rPr lang="en-US" b="1" smtClean="0"/>
              <a:t>U(E(W))</a:t>
            </a:r>
            <a:r>
              <a:rPr lang="en-US" smtClean="0"/>
              <a:t> - Utility of the expected value of the uncertain payment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sv-SE" smtClean="0"/>
              <a:t>Risk aversion</a:t>
            </a:r>
            <a:endParaRPr lang="en-US" smtClean="0"/>
          </a:p>
        </p:txBody>
      </p:sp>
      <p:pic>
        <p:nvPicPr>
          <p:cNvPr id="40962" name="Content Placeholder 3" descr="http://upload.wikimedia.org/wikipedia/commons/thumb/2/2a/Riskpremium1.png/275px-Riskpremium1.png">
            <a:hlinkClick r:id="rId2" tooltip="&quot;Utility function of a risk-averse (risk-avoiding) individual.&quot;"/>
          </p:cNvPr>
          <p:cNvPicPr>
            <a:picLocks noGrp="1"/>
          </p:cNvPicPr>
          <p:nvPr>
            <p:ph idx="1"/>
          </p:nvPr>
        </p:nvPicPr>
        <p:blipFill>
          <a:blip r:embed="rId3"/>
          <a:srcRect/>
          <a:stretch>
            <a:fillRect/>
          </a:stretch>
        </p:blipFill>
        <p:spPr>
          <a:xfrm>
            <a:off x="1908175" y="1773238"/>
            <a:ext cx="5616575" cy="403225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sv-SE" smtClean="0"/>
              <a:t>Risk neutrality</a:t>
            </a:r>
            <a:endParaRPr lang="en-US" smtClean="0"/>
          </a:p>
        </p:txBody>
      </p:sp>
      <p:pic>
        <p:nvPicPr>
          <p:cNvPr id="41986" name="Content Placeholder 3" descr="http://upload.wikimedia.org/wikipedia/commons/thumb/e/e3/Riskpremium2.png/275px-Riskpremium2.png">
            <a:hlinkClick r:id="rId2" tooltip="&quot;Utility function of a risk-neutral individual.&quot;"/>
          </p:cNvPr>
          <p:cNvPicPr>
            <a:picLocks noGrp="1"/>
          </p:cNvPicPr>
          <p:nvPr>
            <p:ph idx="1"/>
          </p:nvPr>
        </p:nvPicPr>
        <p:blipFill>
          <a:blip r:embed="rId3"/>
          <a:srcRect/>
          <a:stretch>
            <a:fillRect/>
          </a:stretch>
        </p:blipFill>
        <p:spPr>
          <a:xfrm>
            <a:off x="2124075" y="1844675"/>
            <a:ext cx="4319588" cy="3529013"/>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sv-SE" smtClean="0"/>
              <a:t>Risk loving</a:t>
            </a:r>
            <a:endParaRPr lang="en-US" smtClean="0"/>
          </a:p>
        </p:txBody>
      </p:sp>
      <p:pic>
        <p:nvPicPr>
          <p:cNvPr id="43010" name="Content Placeholder 3" descr="http://upload.wikimedia.org/wikipedia/commons/thumb/4/4b/Riskpremium3.png/275px-Riskpremium3.png">
            <a:hlinkClick r:id="rId2" tooltip="&quot;Utility function of a risk-affine (risk-seeking) individual.&quot;"/>
          </p:cNvPr>
          <p:cNvPicPr>
            <a:picLocks noGrp="1"/>
          </p:cNvPicPr>
          <p:nvPr>
            <p:ph idx="1"/>
          </p:nvPr>
        </p:nvPicPr>
        <p:blipFill>
          <a:blip r:embed="rId3"/>
          <a:srcRect/>
          <a:stretch>
            <a:fillRect/>
          </a:stretch>
        </p:blipFill>
        <p:spPr>
          <a:xfrm>
            <a:off x="1835150" y="1484313"/>
            <a:ext cx="5184775" cy="4176712"/>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1417</TotalTime>
  <Words>1304</Words>
  <Application>Microsoft Office PowerPoint</Application>
  <PresentationFormat>On-screen Show (4:3)</PresentationFormat>
  <Paragraphs>151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Development Economics  ECON 4915  Lecture 3 </vt:lpstr>
      <vt:lpstr>Outline</vt:lpstr>
      <vt:lpstr>Updated reading plan</vt:lpstr>
      <vt:lpstr>Typical exam question</vt:lpstr>
      <vt:lpstr>Typical exam question</vt:lpstr>
      <vt:lpstr>Typical exam question</vt:lpstr>
      <vt:lpstr>Their conclusion</vt:lpstr>
      <vt:lpstr>Critical questions</vt:lpstr>
      <vt:lpstr>Microcredit:  Miracle or just a hype?</vt:lpstr>
      <vt:lpstr>Illuminating book</vt:lpstr>
      <vt:lpstr>What is microcredit?</vt:lpstr>
      <vt:lpstr>Banarjee and Duflo (2010)</vt:lpstr>
      <vt:lpstr>Banarjee and Duflo (2010)</vt:lpstr>
      <vt:lpstr>Some innovations and mechanisms</vt:lpstr>
      <vt:lpstr>Dynamic incentives.</vt:lpstr>
      <vt:lpstr>Group liability.</vt:lpstr>
      <vt:lpstr>Repayment frequency and social interactions.</vt:lpstr>
      <vt:lpstr>Simplified collection technology.</vt:lpstr>
      <vt:lpstr>Temptation and self-control.</vt:lpstr>
      <vt:lpstr>The Mongolian Microfinance Experiment</vt:lpstr>
      <vt:lpstr>Data</vt:lpstr>
      <vt:lpstr>Results</vt:lpstr>
      <vt:lpstr>Results</vt:lpstr>
      <vt:lpstr>Conclusion</vt:lpstr>
      <vt:lpstr>Issues</vt:lpstr>
      <vt:lpstr>To sum up.</vt:lpstr>
      <vt:lpstr>The research frontier</vt:lpstr>
      <vt:lpstr>A detour on risk</vt:lpstr>
      <vt:lpstr>Risk attitudes</vt:lpstr>
      <vt:lpstr>Expected utility theory and risk aversion</vt:lpstr>
      <vt:lpstr>PowerPoint Presentation</vt:lpstr>
      <vt:lpstr>Risk aversion</vt:lpstr>
      <vt:lpstr>Risk neutrality</vt:lpstr>
      <vt:lpstr>Risk loving</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Andreas Kotsadam</dc:creator>
  <cp:lastModifiedBy>Andreas Kotsadam</cp:lastModifiedBy>
  <cp:revision>33</cp:revision>
  <dcterms:created xsi:type="dcterms:W3CDTF">2012-01-25T18:25:46Z</dcterms:created>
  <dcterms:modified xsi:type="dcterms:W3CDTF">2012-02-01T14:18:41Z</dcterms:modified>
</cp:coreProperties>
</file>